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9791700" cy="14185900"/>
  <p:defaultTextStyle>
    <a:defPPr>
      <a:defRPr lang="en-GB"/>
    </a:defPPr>
    <a:lvl1pPr algn="l" defTabSz="449263" rtl="0" fontAlgn="base">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1pPr>
    <a:lvl2pPr marL="457200" algn="l" defTabSz="449263" rtl="0" fontAlgn="base">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2pPr>
    <a:lvl3pPr marL="914400" algn="l" defTabSz="449263" rtl="0" fontAlgn="base">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3pPr>
    <a:lvl4pPr marL="1371600" algn="l" defTabSz="449263" rtl="0" fontAlgn="base">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4pPr>
    <a:lvl5pPr marL="1828800" algn="l" defTabSz="449263" rtl="0" fontAlgn="base">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132" y="9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912" y="1116"/>
      </p:cViewPr>
      <p:guideLst>
        <p:guide orient="horz" pos="4468"/>
        <p:guide pos="30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9791700" cy="141859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0" name="AutoShape 2"/>
          <p:cNvSpPr>
            <a:spLocks noChangeArrowheads="1"/>
          </p:cNvSpPr>
          <p:nvPr/>
        </p:nvSpPr>
        <p:spPr bwMode="auto">
          <a:xfrm>
            <a:off x="0" y="0"/>
            <a:ext cx="9791700" cy="141859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1" name="AutoShape 3"/>
          <p:cNvSpPr>
            <a:spLocks noChangeArrowheads="1"/>
          </p:cNvSpPr>
          <p:nvPr/>
        </p:nvSpPr>
        <p:spPr bwMode="auto">
          <a:xfrm>
            <a:off x="0" y="0"/>
            <a:ext cx="9791700" cy="141859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2" name="AutoShape 4"/>
          <p:cNvSpPr>
            <a:spLocks noChangeArrowheads="1"/>
          </p:cNvSpPr>
          <p:nvPr/>
        </p:nvSpPr>
        <p:spPr bwMode="auto">
          <a:xfrm>
            <a:off x="0" y="0"/>
            <a:ext cx="9791700" cy="141859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3" name="AutoShape 5"/>
          <p:cNvSpPr>
            <a:spLocks noChangeArrowheads="1"/>
          </p:cNvSpPr>
          <p:nvPr/>
        </p:nvSpPr>
        <p:spPr bwMode="auto">
          <a:xfrm>
            <a:off x="0" y="0"/>
            <a:ext cx="9791700" cy="141859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4" name="AutoShape 6"/>
          <p:cNvSpPr>
            <a:spLocks noChangeArrowheads="1"/>
          </p:cNvSpPr>
          <p:nvPr/>
        </p:nvSpPr>
        <p:spPr bwMode="auto">
          <a:xfrm>
            <a:off x="0" y="0"/>
            <a:ext cx="9791700" cy="141859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5" name="Text Box 7"/>
          <p:cNvSpPr txBox="1">
            <a:spLocks noChangeArrowheads="1"/>
          </p:cNvSpPr>
          <p:nvPr/>
        </p:nvSpPr>
        <p:spPr bwMode="auto">
          <a:xfrm>
            <a:off x="0" y="0"/>
            <a:ext cx="424338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6" name="Rectangle 8"/>
          <p:cNvSpPr>
            <a:spLocks noGrp="1" noChangeArrowheads="1"/>
          </p:cNvSpPr>
          <p:nvPr>
            <p:ph type="dt"/>
          </p:nvPr>
        </p:nvSpPr>
        <p:spPr bwMode="auto">
          <a:xfrm>
            <a:off x="5546725" y="0"/>
            <a:ext cx="42291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856" tIns="70125" rIns="134856" bIns="70125" numCol="1" anchor="t" anchorCtr="0" compatLnSpc="1">
            <a:prstTxWarp prst="textNoShape">
              <a:avLst/>
            </a:prstTxWarp>
          </a:bodyPr>
          <a:lstStyle>
            <a:lvl1pPr algn="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1800">
                <a:solidFill>
                  <a:srgbClr val="000000"/>
                </a:solidFill>
              </a:defRPr>
            </a:lvl1pPr>
          </a:lstStyle>
          <a:p>
            <a:r>
              <a:rPr lang="en-US" altLang="en-US"/>
              <a:t>11/17/08</a:t>
            </a:r>
          </a:p>
        </p:txBody>
      </p:sp>
      <p:sp>
        <p:nvSpPr>
          <p:cNvPr id="2057" name="Rectangle 9"/>
          <p:cNvSpPr>
            <a:spLocks noGrp="1" noChangeArrowheads="1"/>
          </p:cNvSpPr>
          <p:nvPr>
            <p:ph type="sldImg"/>
          </p:nvPr>
        </p:nvSpPr>
        <p:spPr bwMode="auto">
          <a:xfrm>
            <a:off x="1352550" y="1063625"/>
            <a:ext cx="7073900" cy="530542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8" name="Rectangle 10"/>
          <p:cNvSpPr>
            <a:spLocks noGrp="1" noChangeArrowheads="1"/>
          </p:cNvSpPr>
          <p:nvPr>
            <p:ph type="body"/>
          </p:nvPr>
        </p:nvSpPr>
        <p:spPr bwMode="auto">
          <a:xfrm>
            <a:off x="979488" y="6738938"/>
            <a:ext cx="7820025" cy="636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856" tIns="70125" rIns="134856" bIns="70125" numCol="1" anchor="t" anchorCtr="0" compatLnSpc="1">
            <a:prstTxWarp prst="textNoShape">
              <a:avLst/>
            </a:prstTxWarp>
          </a:bodyPr>
          <a:lstStyle/>
          <a:p>
            <a:pPr lvl="0"/>
            <a:endParaRPr lang="en-AU" altLang="en-US" smtClean="0"/>
          </a:p>
        </p:txBody>
      </p:sp>
      <p:sp>
        <p:nvSpPr>
          <p:cNvPr id="2059" name="Text Box 11"/>
          <p:cNvSpPr txBox="1">
            <a:spLocks noChangeArrowheads="1"/>
          </p:cNvSpPr>
          <p:nvPr/>
        </p:nvSpPr>
        <p:spPr bwMode="auto">
          <a:xfrm>
            <a:off x="0" y="13471525"/>
            <a:ext cx="424338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60" name="Rectangle 12"/>
          <p:cNvSpPr>
            <a:spLocks noGrp="1" noChangeArrowheads="1"/>
          </p:cNvSpPr>
          <p:nvPr>
            <p:ph type="sldNum"/>
          </p:nvPr>
        </p:nvSpPr>
        <p:spPr bwMode="auto">
          <a:xfrm>
            <a:off x="5546725" y="13474700"/>
            <a:ext cx="42291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856" tIns="70125" rIns="134856" bIns="70125" numCol="1" anchor="b" anchorCtr="0" compatLnSpc="1">
            <a:prstTxWarp prst="textNoShape">
              <a:avLst/>
            </a:prstTxWarp>
          </a:bodyPr>
          <a:lstStyle>
            <a:lvl1pPr algn="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1800">
                <a:solidFill>
                  <a:srgbClr val="000000"/>
                </a:solidFill>
              </a:defRPr>
            </a:lvl1pPr>
          </a:lstStyle>
          <a:p>
            <a:fld id="{ABD9FB7E-673E-42D5-9151-D11C9A2D39D3}" type="slidenum">
              <a:rPr lang="en-US" altLang="en-US"/>
              <a:pPr/>
              <a:t>‹#›</a:t>
            </a:fld>
            <a:endParaRPr lang="en-US" altLang="en-US"/>
          </a:p>
        </p:txBody>
      </p:sp>
    </p:spTree>
    <p:extLst>
      <p:ext uri="{BB962C8B-B14F-4D97-AF65-F5344CB8AC3E}">
        <p14:creationId xmlns:p14="http://schemas.microsoft.com/office/powerpoint/2010/main" val="3569807165"/>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dt"/>
          </p:nvPr>
        </p:nvSpPr>
        <p:spPr>
          <a:ln/>
        </p:spPr>
        <p:txBody>
          <a:bodyPr/>
          <a:lstStyle/>
          <a:p>
            <a:r>
              <a:rPr lang="en-US" altLang="en-US"/>
              <a:t>11/17/08</a:t>
            </a:r>
          </a:p>
        </p:txBody>
      </p:sp>
      <p:sp>
        <p:nvSpPr>
          <p:cNvPr id="8" name="Rectangle 12"/>
          <p:cNvSpPr>
            <a:spLocks noGrp="1" noChangeArrowheads="1"/>
          </p:cNvSpPr>
          <p:nvPr>
            <p:ph type="sldNum"/>
          </p:nvPr>
        </p:nvSpPr>
        <p:spPr>
          <a:ln/>
        </p:spPr>
        <p:txBody>
          <a:bodyPr/>
          <a:lstStyle/>
          <a:p>
            <a:fld id="{8EF2D0E4-C25F-4ED6-9010-8F273712211B}" type="slidenum">
              <a:rPr lang="en-US" altLang="en-US"/>
              <a:pPr/>
              <a:t>1</a:t>
            </a:fld>
            <a:endParaRPr lang="en-US" altLang="en-US"/>
          </a:p>
        </p:txBody>
      </p:sp>
      <p:sp>
        <p:nvSpPr>
          <p:cNvPr id="17409"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7410"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This PowerPoint slideshow is suitable for early years teachers to use in the classroom or during a self-guided tour of the exhibition in the Gallery of Modern Art (GoMA). It has been designed for use with data projectors, school interactive whiteboards, or as a colour print-out. </a:t>
            </a:r>
          </a:p>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900">
              <a:latin typeface="Calibri" pitchFamily="34" charset="0"/>
            </a:endParaRPr>
          </a:p>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The slideshow explores how contemporary Australian artists address ideas of home and transport. It provides links to artist projects in the Children’s Art Centre which also explore similar concepts.</a:t>
            </a:r>
          </a:p>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The notes sections provide background reading for teachers, and include questions (in italics) which can be read aloud when discussing each of the art works. </a:t>
            </a:r>
            <a:r>
              <a:rPr lang="en-GB" altLang="en-US" sz="900">
                <a:latin typeface="Calibri" pitchFamily="34" charset="0"/>
              </a:rPr>
              <a:t>Additional information about ‘Contemporary Australia: Optimism’ can be found in the exhibition catalogue, including essays on each of the artists and a full list of works. </a:t>
            </a:r>
          </a:p>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900">
              <a:latin typeface="Calibri" pitchFamily="34" charset="0"/>
            </a:endParaRPr>
          </a:p>
          <a:p>
            <a:pPr>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The curriculum information included in this resource has been developed from the:</a:t>
            </a:r>
          </a:p>
          <a:p>
            <a:pPr>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	Early Years Curriculum Guidelines for use in preparatory classes (© The State of Queensland, Queensland Studies Authority, 2006)</a:t>
            </a:r>
          </a:p>
          <a:p>
            <a:pPr>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	Assessment and Reporting Framework for The Arts, focusing on learning and assessment</a:t>
            </a:r>
            <a:r>
              <a:rPr lang="en-AU" altLang="en-US" sz="900">
                <a:latin typeface="Calibri" pitchFamily="34" charset="0"/>
              </a:rPr>
              <a:t> around the Essential Learnings and Standards for 	Visual Art and Media (</a:t>
            </a:r>
            <a:r>
              <a:rPr lang="en-GB" altLang="en-US" sz="900">
                <a:latin typeface="Calibri" pitchFamily="34" charset="0"/>
              </a:rPr>
              <a:t>© The State of Queensland, Queensland Studies Authority, 2007).</a:t>
            </a:r>
          </a:p>
        </p:txBody>
      </p:sp>
      <p:sp>
        <p:nvSpPr>
          <p:cNvPr id="17411" name="Text Box 3"/>
          <p:cNvSpPr txBox="1">
            <a:spLocks noChangeArrowheads="1"/>
          </p:cNvSpPr>
          <p:nvPr/>
        </p:nvSpPr>
        <p:spPr bwMode="auto">
          <a:xfrm>
            <a:off x="5546725" y="13474700"/>
            <a:ext cx="42433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4856" tIns="70125" rIns="134856" bIns="70125" anchor="b"/>
          <a:lstStyle>
            <a:lvl1pP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1pPr>
            <a:lvl2pPr marL="685800"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2pPr>
            <a:lvl3pPr marL="13700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3pPr>
            <a:lvl4pPr marL="20558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4pPr>
            <a:lvl5pPr marL="2740025"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5pPr>
            <a:lvl6pPr marL="31972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6pPr>
            <a:lvl7pPr marL="36544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7pPr>
            <a:lvl8pPr marL="41116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8pPr>
            <a:lvl9pPr marL="45688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9pPr>
          </a:lstStyle>
          <a:p>
            <a:pPr algn="r"/>
            <a:fld id="{A78C16DC-870B-40EC-8357-37930B3AEF2C}" type="slidenum">
              <a:rPr lang="en-US" altLang="en-US" sz="1800"/>
              <a:pPr algn="r"/>
              <a:t>1</a:t>
            </a:fld>
            <a:endParaRPr lang="en-US" altLang="en-US" sz="1800"/>
          </a:p>
        </p:txBody>
      </p:sp>
      <p:sp>
        <p:nvSpPr>
          <p:cNvPr id="17412" name="Text Box 4"/>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7413" name="Rectangle 5"/>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dt"/>
          </p:nvPr>
        </p:nvSpPr>
        <p:spPr>
          <a:ln/>
        </p:spPr>
        <p:txBody>
          <a:bodyPr/>
          <a:lstStyle/>
          <a:p>
            <a:r>
              <a:rPr lang="en-US" altLang="en-US"/>
              <a:t>11/17/08</a:t>
            </a:r>
          </a:p>
        </p:txBody>
      </p:sp>
      <p:sp>
        <p:nvSpPr>
          <p:cNvPr id="8" name="Rectangle 12"/>
          <p:cNvSpPr>
            <a:spLocks noGrp="1" noChangeArrowheads="1"/>
          </p:cNvSpPr>
          <p:nvPr>
            <p:ph type="sldNum"/>
          </p:nvPr>
        </p:nvSpPr>
        <p:spPr>
          <a:ln/>
        </p:spPr>
        <p:txBody>
          <a:bodyPr/>
          <a:lstStyle/>
          <a:p>
            <a:fld id="{F383E0FD-996C-465B-8265-DECAC9316F1D}" type="slidenum">
              <a:rPr lang="en-US" altLang="en-US"/>
              <a:pPr/>
              <a:t>13</a:t>
            </a:fld>
            <a:endParaRPr lang="en-US" altLang="en-US"/>
          </a:p>
        </p:txBody>
      </p:sp>
      <p:sp>
        <p:nvSpPr>
          <p:cNvPr id="29697"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9698" name="Text Box 2"/>
          <p:cNvSpPr txBox="1">
            <a:spLocks noChangeArrowheads="1"/>
          </p:cNvSpPr>
          <p:nvPr/>
        </p:nvSpPr>
        <p:spPr bwMode="auto">
          <a:xfrm>
            <a:off x="5546725" y="13474700"/>
            <a:ext cx="42433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4856" tIns="70125" rIns="134856" bIns="70125" anchor="b"/>
          <a:lstStyle>
            <a:lvl1pP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1pPr>
            <a:lvl2pPr marL="685800"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2pPr>
            <a:lvl3pPr marL="13700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3pPr>
            <a:lvl4pPr marL="20558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4pPr>
            <a:lvl5pPr marL="2740025"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5pPr>
            <a:lvl6pPr marL="31972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6pPr>
            <a:lvl7pPr marL="36544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7pPr>
            <a:lvl8pPr marL="41116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8pPr>
            <a:lvl9pPr marL="45688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9pPr>
          </a:lstStyle>
          <a:p>
            <a:pPr algn="r"/>
            <a:fld id="{DEE3421C-684E-464B-9384-C5BC2A8F6A64}" type="slidenum">
              <a:rPr lang="en-US" altLang="en-US" sz="1800"/>
              <a:pPr algn="r"/>
              <a:t>13</a:t>
            </a:fld>
            <a:endParaRPr lang="en-US" altLang="en-US" sz="1800"/>
          </a:p>
        </p:txBody>
      </p:sp>
      <p:sp>
        <p:nvSpPr>
          <p:cNvPr id="29699" name="Text Box 3"/>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9700" name="Rectangle 4"/>
          <p:cNvSpPr txBox="1">
            <a:spLocks noChangeArrowheads="1"/>
          </p:cNvSpPr>
          <p:nvPr>
            <p:ph type="sldImg"/>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5"/>
          <p:cNvSpPr txBox="1">
            <a:spLocks noChangeArrowheads="1"/>
          </p:cNvSpPr>
          <p:nvPr>
            <p:ph type="body" idx="1"/>
          </p:nvPr>
        </p:nvSpPr>
        <p:spPr bwMode="auto">
          <a:xfrm>
            <a:off x="979488" y="6738938"/>
            <a:ext cx="7821612" cy="6232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014" tIns="68507" rIns="137014" bIns="68507" anchor="ctr"/>
          <a:lstStyle/>
          <a:p>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dt"/>
          </p:nvPr>
        </p:nvSpPr>
        <p:spPr>
          <a:ln/>
        </p:spPr>
        <p:txBody>
          <a:bodyPr/>
          <a:lstStyle/>
          <a:p>
            <a:r>
              <a:rPr lang="en-US" altLang="en-US"/>
              <a:t>11/17/08</a:t>
            </a:r>
          </a:p>
        </p:txBody>
      </p:sp>
      <p:sp>
        <p:nvSpPr>
          <p:cNvPr id="7" name="Rectangle 12"/>
          <p:cNvSpPr>
            <a:spLocks noGrp="1" noChangeArrowheads="1"/>
          </p:cNvSpPr>
          <p:nvPr>
            <p:ph type="sldNum"/>
          </p:nvPr>
        </p:nvSpPr>
        <p:spPr>
          <a:ln/>
        </p:spPr>
        <p:txBody>
          <a:bodyPr/>
          <a:lstStyle/>
          <a:p>
            <a:fld id="{73210B3D-233A-4989-9722-F9FA86C1B90F}" type="slidenum">
              <a:rPr lang="en-US" altLang="en-US"/>
              <a:pPr/>
              <a:t>14</a:t>
            </a:fld>
            <a:endParaRPr lang="en-US" altLang="en-US"/>
          </a:p>
        </p:txBody>
      </p:sp>
      <p:sp>
        <p:nvSpPr>
          <p:cNvPr id="30721"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0722" name="Rectangle 2"/>
          <p:cNvSpPr txBox="1">
            <a:spLocks noChangeArrowheads="1"/>
          </p:cNvSpPr>
          <p:nvPr>
            <p:ph type="body"/>
          </p:nvPr>
        </p:nvSpPr>
        <p:spPr bwMode="auto">
          <a:xfrm>
            <a:off x="979488" y="6738938"/>
            <a:ext cx="7821612" cy="6370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014" tIns="68507" rIns="137014" bIns="68507" anchor="ctr"/>
          <a:lstStyle/>
          <a:p>
            <a:endParaRPr lang="en-AU" altLang="en-US"/>
          </a:p>
        </p:txBody>
      </p:sp>
      <p:sp>
        <p:nvSpPr>
          <p:cNvPr id="30723" name="Text Box 3"/>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0724" name="Rectangle 4"/>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dt"/>
          </p:nvPr>
        </p:nvSpPr>
        <p:spPr>
          <a:ln/>
        </p:spPr>
        <p:txBody>
          <a:bodyPr/>
          <a:lstStyle/>
          <a:p>
            <a:r>
              <a:rPr lang="en-US" altLang="en-US"/>
              <a:t>11/17/08</a:t>
            </a:r>
          </a:p>
        </p:txBody>
      </p:sp>
      <p:sp>
        <p:nvSpPr>
          <p:cNvPr id="8" name="Rectangle 12"/>
          <p:cNvSpPr>
            <a:spLocks noGrp="1" noChangeArrowheads="1"/>
          </p:cNvSpPr>
          <p:nvPr>
            <p:ph type="sldNum"/>
          </p:nvPr>
        </p:nvSpPr>
        <p:spPr>
          <a:ln/>
        </p:spPr>
        <p:txBody>
          <a:bodyPr/>
          <a:lstStyle/>
          <a:p>
            <a:fld id="{10C775DA-29AB-4C9B-B4AA-8A18DA5D5A5C}" type="slidenum">
              <a:rPr lang="en-US" altLang="en-US"/>
              <a:pPr/>
              <a:t>2</a:t>
            </a:fld>
            <a:endParaRPr lang="en-US" altLang="en-US"/>
          </a:p>
        </p:txBody>
      </p:sp>
      <p:sp>
        <p:nvSpPr>
          <p:cNvPr id="18433"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8434"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CURRICULUM INFORMATION</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(NB: Relevant artists for specific curriculum areas are noted in brackets.)</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This slideshow presentation will provide early years students with an understanding of:</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the ways contemporary Australian artists consider ideas about home, forms of transport, and the environment.</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EARLY YEARS CURRICULUM GUIDELINES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Active learning processes: Investigating environments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Children will think and inquire by:</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investigating features of, and ways to sustain, environments (e.g. Emily Floyd).</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Active learning processes: Imagining and responding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Children will generate, represent and respond to ideas, experiences and possibilities by:</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experimenting with materials and processes in a variety of creative, imaginative and innovative ways (e.g. Tom Moore)</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discussing and responding to the qualities of their own and others representations, experiences and artistic works (e.g. Kayili artists).</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
            </a:r>
            <a:br>
              <a:rPr lang="en-AU" altLang="en-US" sz="900" b="1">
                <a:latin typeface="Calibri" pitchFamily="34" charset="0"/>
              </a:rPr>
            </a:br>
            <a:endParaRPr lang="en-AU" altLang="en-US" sz="900" b="1">
              <a:latin typeface="Calibri" pitchFamily="34" charset="0"/>
            </a:endParaRPr>
          </a:p>
        </p:txBody>
      </p:sp>
      <p:sp>
        <p:nvSpPr>
          <p:cNvPr id="18435" name="Text Box 3"/>
          <p:cNvSpPr txBox="1">
            <a:spLocks noChangeArrowheads="1"/>
          </p:cNvSpPr>
          <p:nvPr/>
        </p:nvSpPr>
        <p:spPr bwMode="auto">
          <a:xfrm>
            <a:off x="5546725" y="13474700"/>
            <a:ext cx="42433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4856" tIns="70125" rIns="134856" bIns="70125" anchor="b"/>
          <a:lstStyle>
            <a:lvl1pP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1pPr>
            <a:lvl2pPr marL="685800"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2pPr>
            <a:lvl3pPr marL="13700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3pPr>
            <a:lvl4pPr marL="20558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4pPr>
            <a:lvl5pPr marL="2740025"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5pPr>
            <a:lvl6pPr marL="31972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6pPr>
            <a:lvl7pPr marL="36544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7pPr>
            <a:lvl8pPr marL="41116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8pPr>
            <a:lvl9pPr marL="45688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9pPr>
          </a:lstStyle>
          <a:p>
            <a:pPr algn="r"/>
            <a:fld id="{D3ABF548-1F3B-4203-8C8D-60139504B606}" type="slidenum">
              <a:rPr lang="en-US" altLang="en-US" sz="1800"/>
              <a:pPr algn="r"/>
              <a:t>2</a:t>
            </a:fld>
            <a:endParaRPr lang="en-US" altLang="en-US" sz="1800"/>
          </a:p>
        </p:txBody>
      </p:sp>
      <p:sp>
        <p:nvSpPr>
          <p:cNvPr id="18436" name="Text Box 4"/>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8437" name="Rectangle 5"/>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dt"/>
          </p:nvPr>
        </p:nvSpPr>
        <p:spPr>
          <a:ln/>
        </p:spPr>
        <p:txBody>
          <a:bodyPr/>
          <a:lstStyle/>
          <a:p>
            <a:r>
              <a:rPr lang="en-US" altLang="en-US"/>
              <a:t>11/17/08</a:t>
            </a:r>
          </a:p>
        </p:txBody>
      </p:sp>
      <p:sp>
        <p:nvSpPr>
          <p:cNvPr id="8" name="Rectangle 12"/>
          <p:cNvSpPr>
            <a:spLocks noGrp="1" noChangeArrowheads="1"/>
          </p:cNvSpPr>
          <p:nvPr>
            <p:ph type="sldNum"/>
          </p:nvPr>
        </p:nvSpPr>
        <p:spPr>
          <a:ln/>
        </p:spPr>
        <p:txBody>
          <a:bodyPr/>
          <a:lstStyle/>
          <a:p>
            <a:fld id="{144E208A-5BAD-4B8C-A74D-64DCFB44080E}" type="slidenum">
              <a:rPr lang="en-US" altLang="en-US"/>
              <a:pPr/>
              <a:t>3</a:t>
            </a:fld>
            <a:endParaRPr lang="en-US" altLang="en-US"/>
          </a:p>
        </p:txBody>
      </p:sp>
      <p:sp>
        <p:nvSpPr>
          <p:cNvPr id="19457"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9458"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ESSENTIAL LEARNINGS BY THE END OF YEAR 3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Visual Art</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Visual Art involves using visual arts elements, concepts, processes and forms (both 2-D and 3-D) to express ideas, considering particular audiences and purposes, through images and objects.</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Students will explore the ways: </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regular, irregular, open, enclosed, overlapped and adjacent shapes are used to create categories and positions (e.g. Sean Cordeiro and Claire 	Healy)</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texture is used to create variation and repetition (e.g. Kathy Temin uses soft and fluffy fabrics and fur).</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Media</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Media involves constructing meaning by using media languages and technologies to express representations, considering particular audiences and purposes.</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Students will explore the ways: </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still and moving images, sounds and words are used in media texts (e.g. Tom Moore)</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media techniques and practices, including cropping; printing; recording/capturing; and sequencing images, sounds and words, are used to create 	media texts</a:t>
            </a:r>
            <a:r>
              <a:rPr lang="en-AU" altLang="en-US" sz="900" i="1">
                <a:latin typeface="Calibri" pitchFamily="34" charset="0"/>
              </a:rPr>
              <a:t> </a:t>
            </a:r>
            <a:r>
              <a:rPr lang="en-AU" altLang="en-US" sz="900">
                <a:latin typeface="Calibri" pitchFamily="34" charset="0"/>
              </a:rPr>
              <a:t>(e.g. Tom Moore)</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representations in media texts can be either real or imagined, and are created for particular audiences and purposes (e.g. Patricia Piccinini).</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p:txBody>
      </p:sp>
      <p:sp>
        <p:nvSpPr>
          <p:cNvPr id="19459" name="Text Box 3"/>
          <p:cNvSpPr txBox="1">
            <a:spLocks noChangeArrowheads="1"/>
          </p:cNvSpPr>
          <p:nvPr/>
        </p:nvSpPr>
        <p:spPr bwMode="auto">
          <a:xfrm>
            <a:off x="5546725" y="13474700"/>
            <a:ext cx="42433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4856" tIns="70125" rIns="134856" bIns="70125" anchor="b"/>
          <a:lstStyle>
            <a:lvl1pP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1pPr>
            <a:lvl2pPr marL="685800"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2pPr>
            <a:lvl3pPr marL="13700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3pPr>
            <a:lvl4pPr marL="20558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4pPr>
            <a:lvl5pPr marL="2740025"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5pPr>
            <a:lvl6pPr marL="31972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6pPr>
            <a:lvl7pPr marL="36544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7pPr>
            <a:lvl8pPr marL="41116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8pPr>
            <a:lvl9pPr marL="45688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9pPr>
          </a:lstStyle>
          <a:p>
            <a:pPr algn="r"/>
            <a:fld id="{68543C50-339F-41E3-A2D0-C297AA455001}" type="slidenum">
              <a:rPr lang="en-US" altLang="en-US" sz="1800"/>
              <a:pPr algn="r"/>
              <a:t>3</a:t>
            </a:fld>
            <a:endParaRPr lang="en-US" altLang="en-US" sz="1800"/>
          </a:p>
        </p:txBody>
      </p:sp>
      <p:sp>
        <p:nvSpPr>
          <p:cNvPr id="19460" name="Text Box 4"/>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9461" name="Rectangle 5"/>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dt"/>
          </p:nvPr>
        </p:nvSpPr>
        <p:spPr>
          <a:ln/>
        </p:spPr>
        <p:txBody>
          <a:bodyPr/>
          <a:lstStyle/>
          <a:p>
            <a:r>
              <a:rPr lang="en-US" altLang="en-US"/>
              <a:t>11/17/08</a:t>
            </a:r>
          </a:p>
        </p:txBody>
      </p:sp>
      <p:sp>
        <p:nvSpPr>
          <p:cNvPr id="7" name="Rectangle 12"/>
          <p:cNvSpPr>
            <a:spLocks noGrp="1" noChangeArrowheads="1"/>
          </p:cNvSpPr>
          <p:nvPr>
            <p:ph type="sldNum"/>
          </p:nvPr>
        </p:nvSpPr>
        <p:spPr>
          <a:ln/>
        </p:spPr>
        <p:txBody>
          <a:bodyPr/>
          <a:lstStyle/>
          <a:p>
            <a:fld id="{AF81A934-C97E-495F-9040-9EA48D62AA68}" type="slidenum">
              <a:rPr lang="en-US" altLang="en-US"/>
              <a:pPr/>
              <a:t>4</a:t>
            </a:fld>
            <a:endParaRPr lang="en-US" altLang="en-US"/>
          </a:p>
        </p:txBody>
      </p:sp>
      <p:sp>
        <p:nvSpPr>
          <p:cNvPr id="20481"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482"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Explore the works in the exhibition, and visit the Children’s Art Centre to explore the interactive art works </a:t>
            </a:r>
            <a:r>
              <a:rPr lang="en-AU" altLang="en-US" sz="900" b="1" i="1">
                <a:latin typeface="Calibri" pitchFamily="34" charset="0"/>
              </a:rPr>
              <a:t>Rock the house </a:t>
            </a:r>
            <a:r>
              <a:rPr lang="en-AU" altLang="en-US" sz="900" i="1">
                <a:latin typeface="Calibri" pitchFamily="34" charset="0"/>
              </a:rPr>
              <a:t>and</a:t>
            </a:r>
            <a:r>
              <a:rPr lang="en-AU" altLang="en-US" sz="900" b="1" i="1">
                <a:latin typeface="Calibri" pitchFamily="34" charset="0"/>
              </a:rPr>
              <a:t> Arrange your own trees</a:t>
            </a:r>
            <a:r>
              <a:rPr lang="en-AU" altLang="en-US" sz="900" i="1">
                <a:latin typeface="Calibri" pitchFamily="34" charset="0"/>
              </a:rPr>
              <a:t> designed by the artists. </a:t>
            </a: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Sean Cordeiro and Claire Healy</a:t>
            </a: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When Sean Cordeiro and Claire Healy make art, they like to find different ways of thinking about homes, buildings and personal belongings. For instance, once they gathered all the things that belonged to them and stacked them into a huge glass house inside an art gallery!</a:t>
            </a: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For the ‘Contemporary Australia: Optimism’ exhibition, Cordeiro and Healy have removed the entire floor of an old Queensland house and installed it right up the wall for the work art </a:t>
            </a:r>
            <a:r>
              <a:rPr lang="en-AU" altLang="en-US" sz="900" i="1">
                <a:latin typeface="Calibri" pitchFamily="34" charset="0"/>
              </a:rPr>
              <a:t>Not under my roof</a:t>
            </a:r>
            <a:r>
              <a:rPr lang="en-AU" altLang="en-US" sz="900">
                <a:latin typeface="Calibri" pitchFamily="34" charset="0"/>
              </a:rPr>
              <a:t>  2008.</a:t>
            </a: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Not under my roof  </a:t>
            </a:r>
            <a:r>
              <a:rPr lang="en-AU" altLang="en-US" sz="900">
                <a:latin typeface="Calibri" pitchFamily="34" charset="0"/>
              </a:rPr>
              <a:t>2008 investigates the surface versus the ‘interior narrative’ of a home. The home, called Linaine, was formerly a farm residence at Millmerran, 220 kilometres south-west of Brisbane. Vernacular Queensland architecture of timber and tin housing originated in the 1850s, when the newly established sawmill industry made timber for walls and floors affordable; tin was used for roofing due to its transportability and ability to withstand summer storms. Although the ‘Queenslander’ has since evolved, timber and tin have remained signatures of suburban and rural Queensland. (Julie Walsh, ‘Sean Cordeiro and Claire Healy: Not under my roof’,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pp.58–61.)</a:t>
            </a: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In Cordeiro and Healy’s </a:t>
            </a:r>
            <a:r>
              <a:rPr lang="en-AU" altLang="en-US" sz="900" b="1">
                <a:latin typeface="Calibri" pitchFamily="34" charset="0"/>
              </a:rPr>
              <a:t>interactive activity in the Children’s Art Centre, </a:t>
            </a:r>
            <a:r>
              <a:rPr lang="en-AU" altLang="en-US" sz="900" b="1" i="1">
                <a:latin typeface="Calibri" pitchFamily="34" charset="0"/>
              </a:rPr>
              <a:t>Rock the house</a:t>
            </a:r>
            <a:r>
              <a:rPr lang="en-AU" altLang="en-US" sz="900" b="1">
                <a:latin typeface="Calibri" pitchFamily="34" charset="0"/>
              </a:rPr>
              <a:t>, </a:t>
            </a:r>
            <a:r>
              <a:rPr lang="en-AU" altLang="en-US" sz="900">
                <a:latin typeface="Calibri" pitchFamily="34" charset="0"/>
              </a:rPr>
              <a:t>children consider how to depict a dream home or their own home by creating miniature versions of a house, caravan, or castle.</a:t>
            </a:r>
          </a:p>
        </p:txBody>
      </p:sp>
      <p:sp>
        <p:nvSpPr>
          <p:cNvPr id="20483" name="Text Box 3"/>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484" name="Rectangle 4"/>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en-US" altLang="en-US"/>
              <a:t>11/17/08</a:t>
            </a:r>
          </a:p>
        </p:txBody>
      </p:sp>
      <p:sp>
        <p:nvSpPr>
          <p:cNvPr id="6" name="Rectangle 12"/>
          <p:cNvSpPr>
            <a:spLocks noGrp="1" noChangeArrowheads="1"/>
          </p:cNvSpPr>
          <p:nvPr>
            <p:ph type="sldNum"/>
          </p:nvPr>
        </p:nvSpPr>
        <p:spPr>
          <a:ln/>
        </p:spPr>
        <p:txBody>
          <a:bodyPr/>
          <a:lstStyle/>
          <a:p>
            <a:fld id="{209FD67B-137A-4F6C-B1DE-EDC8969B493D}" type="slidenum">
              <a:rPr lang="en-US" altLang="en-US"/>
              <a:pPr/>
              <a:t>5</a:t>
            </a:fld>
            <a:endParaRPr lang="en-US" altLang="en-US"/>
          </a:p>
        </p:txBody>
      </p:sp>
      <p:sp>
        <p:nvSpPr>
          <p:cNvPr id="21505"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506"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a:latin typeface="Calibri" pitchFamily="34" charset="0"/>
              </a:rPr>
              <a:t>Kathy Temin</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Kathy Temin often includes images of trees in her art. Her art work for ‘Contemporary Australia: Optimism’, </a:t>
            </a:r>
            <a:r>
              <a:rPr lang="en-US" altLang="en-US" sz="900" i="1">
                <a:latin typeface="Calibri" pitchFamily="34" charset="0"/>
              </a:rPr>
              <a:t>My monument: White forest </a:t>
            </a:r>
            <a:r>
              <a:rPr lang="en-US" altLang="en-US" sz="900">
                <a:latin typeface="Calibri" pitchFamily="34" charset="0"/>
              </a:rPr>
              <a:t>2008,</a:t>
            </a:r>
            <a:r>
              <a:rPr lang="en-US" altLang="en-US" sz="900" i="1">
                <a:latin typeface="Calibri" pitchFamily="34" charset="0"/>
              </a:rPr>
              <a:t> </a:t>
            </a:r>
            <a:r>
              <a:rPr lang="en-US" altLang="en-US" sz="900">
                <a:latin typeface="Calibri" pitchFamily="34" charset="0"/>
              </a:rPr>
              <a:t>is a maze of fluffy white trees. People are invited to find their way through the maze and experience how it feels to be surrounded by a white fluffy forest. </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900">
              <a:latin typeface="Calibri" pitchFamily="34" charset="0"/>
            </a:endParaRP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My monument: White forest </a:t>
            </a:r>
            <a:r>
              <a:rPr lang="en-AU" altLang="en-US" sz="900">
                <a:latin typeface="Calibri" pitchFamily="34" charset="0"/>
              </a:rPr>
              <a:t>2008 includes heavily stylised cartoon-like trees, like the endangered</a:t>
            </a:r>
            <a:r>
              <a:rPr lang="en-AU" altLang="en-US" sz="900" i="1">
                <a:latin typeface="Calibri" pitchFamily="34" charset="0"/>
              </a:rPr>
              <a:t> </a:t>
            </a:r>
            <a:r>
              <a:rPr lang="en-AU" altLang="en-US" sz="900">
                <a:latin typeface="Calibri" pitchFamily="34" charset="0"/>
              </a:rPr>
              <a:t>Truffula forest in Dr Seuss’s </a:t>
            </a:r>
            <a:r>
              <a:rPr lang="en-AU" altLang="en-US" sz="900" i="1">
                <a:latin typeface="Calibri" pitchFamily="34" charset="0"/>
              </a:rPr>
              <a:t>The Lorax</a:t>
            </a:r>
            <a:r>
              <a:rPr lang="en-AU" altLang="en-US" sz="900">
                <a:latin typeface="Calibri" pitchFamily="34" charset="0"/>
              </a:rPr>
              <a:t>, sitting white against a sky-blue</a:t>
            </a:r>
            <a:r>
              <a:rPr lang="en-AU" altLang="en-US" sz="900" i="1">
                <a:latin typeface="Calibri" pitchFamily="34" charset="0"/>
              </a:rPr>
              <a:t> </a:t>
            </a:r>
            <a:r>
              <a:rPr lang="en-AU" altLang="en-US" sz="900">
                <a:latin typeface="Calibri" pitchFamily="34" charset="0"/>
              </a:rPr>
              <a:t>background, referencing Wedgwood reliefs and architectural friezes.</a:t>
            </a:r>
            <a:r>
              <a:rPr lang="en-AU" altLang="en-US" sz="900" i="1">
                <a:latin typeface="Calibri" pitchFamily="34" charset="0"/>
              </a:rPr>
              <a:t> </a:t>
            </a:r>
            <a:r>
              <a:rPr lang="en-AU" altLang="en-US" sz="900">
                <a:latin typeface="Calibri" pitchFamily="34" charset="0"/>
              </a:rPr>
              <a:t>The beauty and flourish of decoration opens up a fantasy realm of excess, yet</a:t>
            </a:r>
            <a:r>
              <a:rPr lang="en-AU" altLang="en-US" sz="900" i="1">
                <a:latin typeface="Calibri" pitchFamily="34" charset="0"/>
              </a:rPr>
              <a:t> </a:t>
            </a:r>
            <a:r>
              <a:rPr lang="en-AU" altLang="en-US" sz="900">
                <a:latin typeface="Calibri" pitchFamily="34" charset="0"/>
              </a:rPr>
              <a:t>Temin’s soft materials are earthily physical, her structures movingly wonky and fragile. Her work conjures a place that is simultaneously present and absent, real and imagined. We make our world with what we have, although our capacity for hope is limitless.</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Trees hold special meaning for Temin: they remind her of the forests in Europe — the place that was once her family’s homeland; and also they make her think of the new place where her family migrated to after World War Two to start a new life — Australia. </a:t>
            </a:r>
            <a:br>
              <a:rPr lang="en-US" altLang="en-US" sz="900">
                <a:latin typeface="Calibri" pitchFamily="34" charset="0"/>
              </a:rPr>
            </a:br>
            <a:r>
              <a:rPr lang="en-AU" altLang="en-US" sz="900">
                <a:latin typeface="Calibri" pitchFamily="34" charset="0"/>
              </a:rPr>
              <a:t>(Russell Storer, ‘Kathy Temin: Bringing it all back home’,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pp.220</a:t>
            </a:r>
            <a:r>
              <a:rPr lang="en-AU" altLang="en-US" sz="900">
                <a:latin typeface="Symbol" pitchFamily="18" charset="2"/>
              </a:rPr>
              <a:t>-</a:t>
            </a:r>
            <a:r>
              <a:rPr lang="en-AU" altLang="en-US" sz="900">
                <a:latin typeface="Calibri" pitchFamily="34" charset="0"/>
              </a:rPr>
              <a:t>3.)</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In Temin’s </a:t>
            </a:r>
            <a:r>
              <a:rPr lang="en-US" altLang="en-US" sz="900" b="1">
                <a:latin typeface="Calibri" pitchFamily="34" charset="0"/>
              </a:rPr>
              <a:t>interactive activity in the Children’s Art Centre, </a:t>
            </a:r>
            <a:r>
              <a:rPr lang="en-US" altLang="en-US" sz="900" b="1" i="1">
                <a:latin typeface="Calibri" pitchFamily="34" charset="0"/>
              </a:rPr>
              <a:t>Arrange your own trees</a:t>
            </a:r>
            <a:r>
              <a:rPr lang="en-US" altLang="en-US" sz="900" b="1">
                <a:latin typeface="Calibri" pitchFamily="34" charset="0"/>
              </a:rPr>
              <a:t>,</a:t>
            </a:r>
            <a:r>
              <a:rPr lang="en-US" altLang="en-US" sz="900">
                <a:latin typeface="Calibri" pitchFamily="34" charset="0"/>
              </a:rPr>
              <a:t> children are invited to create their own miniature landscape with fuzzy-felt using different sized trees designed by the artist.</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900">
              <a:latin typeface="Calibri" pitchFamily="34" charset="0"/>
            </a:endParaRP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a:latin typeface="Calibri" pitchFamily="34" charset="0"/>
              </a:rPr>
              <a:t>Questions for discussion</a:t>
            </a:r>
          </a:p>
          <a:p>
            <a:pPr>
              <a:lnSpc>
                <a:spcPct val="90000"/>
              </a:lnSpc>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Think about your home or a building that you visit a lot.</a:t>
            </a:r>
            <a:r>
              <a:rPr lang="en-AU" altLang="en-US" sz="900" i="1">
                <a:latin typeface="Calibri" pitchFamily="34" charset="0"/>
              </a:rPr>
              <a:t> What would it look like if it was turned inside out and all of the furniture and things were 	removed?</a:t>
            </a:r>
          </a:p>
          <a:p>
            <a:pPr>
              <a:lnSpc>
                <a:spcPct val="90000"/>
              </a:lnSpc>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kinds of things does a ‘home’ have inside? What do we need inside a house so that we can live there? What is a home made out of?</a:t>
            </a:r>
            <a:r>
              <a:rPr lang="en-AU" altLang="en-US" sz="900">
                <a:latin typeface="Calibri" pitchFamily="34" charset="0"/>
              </a:rPr>
              <a:t> 	Brainstorm the way that</a:t>
            </a:r>
            <a:r>
              <a:rPr lang="en-US" altLang="en-US" sz="900">
                <a:latin typeface="Calibri" pitchFamily="34" charset="0"/>
              </a:rPr>
              <a:t> places other than a ‘house’ can be a ‘home’.</a:t>
            </a:r>
          </a:p>
          <a:p>
            <a:pPr>
              <a:lnSpc>
                <a:spcPct val="90000"/>
              </a:lnSpc>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i="1">
                <a:latin typeface="Calibri" pitchFamily="34" charset="0"/>
              </a:rPr>
              <a:t>	Can you think of any places with trees that you like to visit? Are there any ‘outside’ places that you have good memories of?</a:t>
            </a:r>
          </a:p>
        </p:txBody>
      </p:sp>
      <p:sp>
        <p:nvSpPr>
          <p:cNvPr id="21507" name="Rectangle 3"/>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dt"/>
          </p:nvPr>
        </p:nvSpPr>
        <p:spPr>
          <a:ln/>
        </p:spPr>
        <p:txBody>
          <a:bodyPr/>
          <a:lstStyle/>
          <a:p>
            <a:r>
              <a:rPr lang="en-US" altLang="en-US"/>
              <a:t>11/17/08</a:t>
            </a:r>
          </a:p>
        </p:txBody>
      </p:sp>
      <p:sp>
        <p:nvSpPr>
          <p:cNvPr id="7" name="Rectangle 12"/>
          <p:cNvSpPr>
            <a:spLocks noGrp="1" noChangeArrowheads="1"/>
          </p:cNvSpPr>
          <p:nvPr>
            <p:ph type="sldNum"/>
          </p:nvPr>
        </p:nvSpPr>
        <p:spPr>
          <a:ln/>
        </p:spPr>
        <p:txBody>
          <a:bodyPr/>
          <a:lstStyle/>
          <a:p>
            <a:fld id="{CCCD3CE2-90EB-42A0-AD4E-4F81B37A56C9}" type="slidenum">
              <a:rPr lang="en-US" altLang="en-US"/>
              <a:pPr/>
              <a:t>8</a:t>
            </a:fld>
            <a:endParaRPr lang="en-US" altLang="en-US"/>
          </a:p>
        </p:txBody>
      </p:sp>
      <p:sp>
        <p:nvSpPr>
          <p:cNvPr id="24577"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4578"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a:latin typeface="Calibri" pitchFamily="34" charset="0"/>
              </a:rPr>
              <a:t>Tom Moore </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Tom Moore’s art work contains a menagerie of bizarre and wonderful creatures which interact in a mixed-media environment to create a unique ‘theatre of glass’. While there is an emphasis on the absurd, this is not Theatre of the Absurd, where life is portrayed without meaning or reason. Rather, this is a theatre of amazement, delight and even hope. </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Tom uses glass, cardboard and film animation to create his own world of hybrid plant–animal forms — these glass creatures also act as modes of transport through the dreamlike landscape. The city that is home to Tom’s hybrid creatures has many similarities to ours. His naive stage set conveys a powerful sense of the insignificance and impermanence of our place in the world, but also implies the childlike joy and possibilities of life.</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(Michael Hawker, ‘Tom Moore: Theatre of glass’,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pp.150</a:t>
            </a:r>
            <a:r>
              <a:rPr lang="en-AU" altLang="en-US" sz="900">
                <a:latin typeface="Symbol" pitchFamily="18" charset="2"/>
              </a:rPr>
              <a:t>-</a:t>
            </a:r>
            <a:r>
              <a:rPr lang="en-AU" altLang="en-US" sz="900">
                <a:latin typeface="Calibri" pitchFamily="34" charset="0"/>
              </a:rPr>
              <a:t>3.)</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lnSpc>
                <a:spcPct val="90000"/>
              </a:lnSpc>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animals and plants do you see in Moore’s art work?</a:t>
            </a:r>
          </a:p>
          <a:p>
            <a:pPr>
              <a:lnSpc>
                <a:spcPct val="90000"/>
              </a:lnSpc>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animals and plants do you have at home?</a:t>
            </a:r>
          </a:p>
          <a:p>
            <a:pPr>
              <a:lnSpc>
                <a:spcPct val="90000"/>
              </a:lnSpc>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sort of plant–animal creature would you like to create?</a:t>
            </a:r>
          </a:p>
          <a:p>
            <a:pPr>
              <a:lnSpc>
                <a:spcPct val="90000"/>
              </a:lnSpc>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i="1">
              <a:latin typeface="Calibri" pitchFamily="34" charset="0"/>
            </a:endParaRPr>
          </a:p>
        </p:txBody>
      </p:sp>
      <p:sp>
        <p:nvSpPr>
          <p:cNvPr id="24579" name="Text Box 3"/>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4580" name="Rectangle 4"/>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dt"/>
          </p:nvPr>
        </p:nvSpPr>
        <p:spPr>
          <a:ln/>
        </p:spPr>
        <p:txBody>
          <a:bodyPr/>
          <a:lstStyle/>
          <a:p>
            <a:r>
              <a:rPr lang="en-US" altLang="en-US"/>
              <a:t>11/17/08</a:t>
            </a:r>
          </a:p>
        </p:txBody>
      </p:sp>
      <p:sp>
        <p:nvSpPr>
          <p:cNvPr id="7" name="Rectangle 12"/>
          <p:cNvSpPr>
            <a:spLocks noGrp="1" noChangeArrowheads="1"/>
          </p:cNvSpPr>
          <p:nvPr>
            <p:ph type="sldNum"/>
          </p:nvPr>
        </p:nvSpPr>
        <p:spPr>
          <a:ln/>
        </p:spPr>
        <p:txBody>
          <a:bodyPr/>
          <a:lstStyle/>
          <a:p>
            <a:fld id="{128787CF-E07F-47F2-A369-40AE4B2B6592}" type="slidenum">
              <a:rPr lang="en-US" altLang="en-US"/>
              <a:pPr/>
              <a:t>9</a:t>
            </a:fld>
            <a:endParaRPr lang="en-US" altLang="en-US"/>
          </a:p>
        </p:txBody>
      </p:sp>
      <p:sp>
        <p:nvSpPr>
          <p:cNvPr id="25601"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5602"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i="1">
                <a:latin typeface="Calibri" pitchFamily="34" charset="0"/>
              </a:rPr>
              <a:t>Emily Floyd</a:t>
            </a: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Emily Floyd’s art work combines the two ideas of permaculture gardening and feminist science fiction books. Floyd’s work links the concept of optimism to questions around the environment.</a:t>
            </a: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In Floyd’s </a:t>
            </a:r>
            <a:r>
              <a:rPr lang="en-US" altLang="en-US" sz="900" b="1">
                <a:latin typeface="Calibri" pitchFamily="34" charset="0"/>
              </a:rPr>
              <a:t>interactive activity in the Children’s Art Centre, </a:t>
            </a:r>
            <a:r>
              <a:rPr lang="en-US" altLang="en-US" sz="900" b="1" i="1">
                <a:latin typeface="Calibri" pitchFamily="34" charset="0"/>
              </a:rPr>
              <a:t>Make a manifesto</a:t>
            </a:r>
            <a:r>
              <a:rPr lang="en-US" altLang="en-US" sz="900" b="1">
                <a:latin typeface="Calibri" pitchFamily="34" charset="0"/>
              </a:rPr>
              <a:t>,</a:t>
            </a:r>
            <a:r>
              <a:rPr lang="en-US" altLang="en-US" sz="900">
                <a:latin typeface="Calibri" pitchFamily="34" charset="0"/>
              </a:rPr>
              <a:t> she</a:t>
            </a:r>
            <a:r>
              <a:rPr lang="en-AU" altLang="en-US" sz="900">
                <a:latin typeface="Calibri" pitchFamily="34" charset="0"/>
              </a:rPr>
              <a:t> has drawn ideas from an Australian permaculture manifesto that tells us how to grow and look after plants. This type of gardening is based on the way plants grow together naturally: there is no waste, little work to do and everything is naturally recycled. </a:t>
            </a: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Floyd would like you to make your own art manifesto and write or draw your ideas about what you think art should be. Then, with scissors, create paper mulch from printed art manifestos and germinate new life by planting wheatgrass seeds. You can contribute your plant pot to the indoor permaculture garden or take it home in a biodegradable bag and grow your seeds on a windowsill. </a:t>
            </a: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spcBef>
                <a:spcPts val="375"/>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spcBef>
                <a:spcPts val="375"/>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are some different plants that you have growing at home?</a:t>
            </a:r>
          </a:p>
          <a:p>
            <a:pPr>
              <a:spcBef>
                <a:spcPts val="375"/>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How do you look after the plants in your garden?</a:t>
            </a:r>
          </a:p>
          <a:p>
            <a:pPr>
              <a:spcBef>
                <a:spcPts val="375"/>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Can you eat any of the plants in your garden?</a:t>
            </a:r>
          </a:p>
        </p:txBody>
      </p:sp>
      <p:sp>
        <p:nvSpPr>
          <p:cNvPr id="25603" name="Text Box 3"/>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5604" name="Rectangle 4"/>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dt"/>
          </p:nvPr>
        </p:nvSpPr>
        <p:spPr>
          <a:ln/>
        </p:spPr>
        <p:txBody>
          <a:bodyPr/>
          <a:lstStyle/>
          <a:p>
            <a:r>
              <a:rPr lang="en-US" altLang="en-US"/>
              <a:t>11/17/08</a:t>
            </a:r>
          </a:p>
        </p:txBody>
      </p:sp>
      <p:sp>
        <p:nvSpPr>
          <p:cNvPr id="8" name="Rectangle 12"/>
          <p:cNvSpPr>
            <a:spLocks noGrp="1" noChangeArrowheads="1"/>
          </p:cNvSpPr>
          <p:nvPr>
            <p:ph type="sldNum"/>
          </p:nvPr>
        </p:nvSpPr>
        <p:spPr>
          <a:ln/>
        </p:spPr>
        <p:txBody>
          <a:bodyPr/>
          <a:lstStyle/>
          <a:p>
            <a:fld id="{F9494346-DCA0-4BE1-B367-B9B1898941F7}" type="slidenum">
              <a:rPr lang="en-US" altLang="en-US"/>
              <a:pPr/>
              <a:t>11</a:t>
            </a:fld>
            <a:endParaRPr lang="en-US" altLang="en-US"/>
          </a:p>
        </p:txBody>
      </p:sp>
      <p:sp>
        <p:nvSpPr>
          <p:cNvPr id="27649" name="Text Box 1"/>
          <p:cNvSpPr txBox="1">
            <a:spLocks noChangeArrowheads="1"/>
          </p:cNvSpPr>
          <p:nvPr/>
        </p:nvSpPr>
        <p:spPr bwMode="auto">
          <a:xfrm>
            <a:off x="1631950" y="1063625"/>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7650" name="Text Box 2"/>
          <p:cNvSpPr txBox="1">
            <a:spLocks noChangeArrowheads="1"/>
          </p:cNvSpPr>
          <p:nvPr>
            <p:ph type="body"/>
          </p:nvPr>
        </p:nvSpPr>
        <p:spPr bwMode="auto">
          <a:xfrm>
            <a:off x="979488" y="6738938"/>
            <a:ext cx="7821612" cy="6513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Reflection exercise</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List the key points on a blackboard for the students to reflect upon and consider.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Other reflecting exercises</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Make several ramps of different heights for your students to roll their toy cars on. Ask them which one makes the cars go faster. Together, 	problem-solve the reasons why.</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Ask the students to imagine a future where nature and technology are more connected. </a:t>
            </a:r>
            <a:r>
              <a:rPr lang="en-AU" altLang="en-US" sz="900" i="1">
                <a:latin typeface="Calibri" pitchFamily="34" charset="0"/>
              </a:rPr>
              <a:t>How will this affect the way we live?</a:t>
            </a:r>
          </a:p>
        </p:txBody>
      </p:sp>
      <p:sp>
        <p:nvSpPr>
          <p:cNvPr id="27651" name="Text Box 3"/>
          <p:cNvSpPr txBox="1">
            <a:spLocks noChangeArrowheads="1"/>
          </p:cNvSpPr>
          <p:nvPr/>
        </p:nvSpPr>
        <p:spPr bwMode="auto">
          <a:xfrm>
            <a:off x="5546725" y="13474700"/>
            <a:ext cx="42433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4856" tIns="70125" rIns="134856" bIns="70125" anchor="b"/>
          <a:lstStyle>
            <a:lvl1pP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1pPr>
            <a:lvl2pPr marL="685800"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2pPr>
            <a:lvl3pPr marL="13700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3pPr>
            <a:lvl4pPr marL="20558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4pPr>
            <a:lvl5pPr marL="2740025"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5pPr>
            <a:lvl6pPr marL="31972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6pPr>
            <a:lvl7pPr marL="36544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7pPr>
            <a:lvl8pPr marL="41116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8pPr>
            <a:lvl9pPr marL="45688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9pPr>
          </a:lstStyle>
          <a:p>
            <a:pPr algn="r"/>
            <a:fld id="{53D53C90-53BD-4577-B8C4-270590F49ECF}" type="slidenum">
              <a:rPr lang="en-US" altLang="en-US" sz="1800"/>
              <a:pPr algn="r"/>
              <a:t>11</a:t>
            </a:fld>
            <a:endParaRPr lang="en-US" altLang="en-US" sz="1800"/>
          </a:p>
        </p:txBody>
      </p:sp>
      <p:sp>
        <p:nvSpPr>
          <p:cNvPr id="27652" name="Text Box 4"/>
          <p:cNvSpPr txBox="1">
            <a:spLocks noChangeArrowheads="1"/>
          </p:cNvSpPr>
          <p:nvPr/>
        </p:nvSpPr>
        <p:spPr bwMode="auto">
          <a:xfrm>
            <a:off x="1631950" y="1063625"/>
            <a:ext cx="6521450" cy="53133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7653" name="Rectangle 5"/>
          <p:cNvSpPr txBox="1">
            <a:spLocks noChangeArrowheads="1"/>
          </p:cNvSpPr>
          <p:nvPr>
            <p:ph type="sldImg" idx="1"/>
          </p:nvPr>
        </p:nvSpPr>
        <p:spPr bwMode="auto">
          <a:xfrm>
            <a:off x="1352550" y="1063625"/>
            <a:ext cx="7075488" cy="53070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dt"/>
          </p:nvPr>
        </p:nvSpPr>
        <p:spPr>
          <a:ln/>
        </p:spPr>
        <p:txBody>
          <a:bodyPr/>
          <a:lstStyle/>
          <a:p>
            <a:r>
              <a:rPr lang="en-US" altLang="en-US"/>
              <a:t>11/17/08</a:t>
            </a:r>
          </a:p>
        </p:txBody>
      </p:sp>
      <p:sp>
        <p:nvSpPr>
          <p:cNvPr id="7" name="Rectangle 12"/>
          <p:cNvSpPr>
            <a:spLocks noGrp="1" noChangeArrowheads="1"/>
          </p:cNvSpPr>
          <p:nvPr>
            <p:ph type="sldNum"/>
          </p:nvPr>
        </p:nvSpPr>
        <p:spPr>
          <a:ln/>
        </p:spPr>
        <p:txBody>
          <a:bodyPr/>
          <a:lstStyle/>
          <a:p>
            <a:fld id="{7849A785-022F-448E-8B7B-04757F3EA3E4}" type="slidenum">
              <a:rPr lang="en-US" altLang="en-US"/>
              <a:pPr/>
              <a:t>12</a:t>
            </a:fld>
            <a:endParaRPr lang="en-US" altLang="en-US"/>
          </a:p>
        </p:txBody>
      </p:sp>
      <p:sp>
        <p:nvSpPr>
          <p:cNvPr id="28673" name="Text Box 1"/>
          <p:cNvSpPr txBox="1">
            <a:spLocks noChangeArrowheads="1"/>
          </p:cNvSpPr>
          <p:nvPr/>
        </p:nvSpPr>
        <p:spPr bwMode="auto">
          <a:xfrm>
            <a:off x="1631950" y="450850"/>
            <a:ext cx="6527800" cy="53197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8674" name="Text Box 2"/>
          <p:cNvSpPr txBox="1">
            <a:spLocks noChangeArrowheads="1"/>
          </p:cNvSpPr>
          <p:nvPr>
            <p:ph type="body"/>
          </p:nvPr>
        </p:nvSpPr>
        <p:spPr bwMode="auto">
          <a:xfrm>
            <a:off x="979488" y="6030913"/>
            <a:ext cx="7821612" cy="7761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014" tIns="68507" rIns="137014" bIns="68507"/>
          <a:lstStyle/>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Knowledge and understanding</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does your home mean to you?</a:t>
            </a:r>
            <a:r>
              <a:rPr lang="en-AU" altLang="en-US" sz="900">
                <a:latin typeface="Calibri" pitchFamily="34" charset="0"/>
              </a:rPr>
              <a:t> Invite your students to bring one item from home which best describes where they live.</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Brainstorm all the rooms in a house and their purpose/s. Show a house plan (i.e. aerial view) and point out the way the rooms are represented.</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Talk to your students about how people live in different types of homes, e.g. Queenslander, stucco, brick or apartment block. </a:t>
            </a:r>
            <a:r>
              <a:rPr lang="en-AU" altLang="en-US" sz="900" i="1">
                <a:latin typeface="Calibri" pitchFamily="34" charset="0"/>
              </a:rPr>
              <a:t>What do all homes 	have in common? </a:t>
            </a:r>
            <a:r>
              <a:rPr lang="en-AU" altLang="en-US" sz="900">
                <a:latin typeface="Calibri" pitchFamily="34" charset="0"/>
              </a:rPr>
              <a:t>Some ideas could include: kitchens, bedrooms, water, etc. </a:t>
            </a:r>
            <a:r>
              <a:rPr lang="en-AU" altLang="en-US" sz="900" i="1">
                <a:latin typeface="Calibri" pitchFamily="34" charset="0"/>
              </a:rPr>
              <a:t>What about emotions such as love, comfort etc.?</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Discuss some of the reasons people might have to leave their homes (i.e. migration, war, house sold). </a:t>
            </a:r>
            <a:r>
              <a:rPr lang="en-AU" altLang="en-US" sz="900" i="1">
                <a:latin typeface="Calibri" pitchFamily="34" charset="0"/>
              </a:rPr>
              <a:t>If you had to move house, what would you 	miss the most?</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i="1">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Creating</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Engage the students in a drawing project. Ask them to select a house and sketch it from both the inside and outside. Discuss what the different 	perspectives reflect about the inhabitants who live there.</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Invite the students to create a model of their ideal home. Consider location, number of rooms, outdoor area etc. </a:t>
            </a:r>
            <a:r>
              <a:rPr lang="en-AU" altLang="en-US" sz="900" i="1">
                <a:latin typeface="Calibri" pitchFamily="34" charset="0"/>
              </a:rPr>
              <a:t>How would living in this home 	make you feel?</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Discuss how the Kayili artists use car bonnets found in the Western Desert as the base for many of their paintings. </a:t>
            </a:r>
            <a:r>
              <a:rPr lang="en-AU" altLang="en-US" sz="900" i="1">
                <a:latin typeface="Calibri" pitchFamily="34" charset="0"/>
              </a:rPr>
              <a:t>What item from your home 	would you use to create a work of art with? What does this object reveal about you and where you live?</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i="1">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Presenting</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Brainstorm the forms of transport available today. </a:t>
            </a:r>
            <a:r>
              <a:rPr lang="en-AU" altLang="en-US" sz="900" i="1">
                <a:latin typeface="Calibri" pitchFamily="34" charset="0"/>
              </a:rPr>
              <a:t>What are the advantages and disadvantages of each?</a:t>
            </a:r>
            <a:r>
              <a:rPr lang="en-AU" altLang="en-US" sz="900">
                <a:latin typeface="Calibri" pitchFamily="34" charset="0"/>
              </a:rPr>
              <a:t> Invite the students to create a new form 	of transport which addresses all of the advantages listed. </a:t>
            </a:r>
            <a:r>
              <a:rPr lang="en-AU" altLang="en-US" sz="900" i="1">
                <a:latin typeface="Calibri" pitchFamily="34" charset="0"/>
              </a:rPr>
              <a:t>What sounds would the transport make? </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Inspired by Tom Moore’s diorama, use a digital camera to present a dreamlike scene from a futuristic place. First, invite the students to create the 	creatures and props for the backdrop, then take a photograph. </a:t>
            </a: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buFont typeface="Calibri" pitchFamily="34" charset="0"/>
              <a:buNone/>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Responding</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Discuss a new way of controlling traffic on the roads. Encourage the students to experiment using toy cars. Propose new traffic rules and road 	signs or systems to control the traffic on the roads. As a class, vote which system you think is best.</a:t>
            </a:r>
          </a:p>
          <a:p>
            <a:pPr>
              <a:spcBef>
                <a:spcPts val="450"/>
              </a:spcBef>
              <a:buFont typeface="Calibri" pitchFamily="34" charset="0"/>
              <a:buChar char="•"/>
              <a:tabLst>
                <a:tab pos="0" algn="l"/>
                <a:tab pos="1809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Debate some ways the students could help towards preserving the environment and initiating their own conservation project, e.g. planting in the 	school yards, recycling system for lunch wrappings. </a:t>
            </a:r>
          </a:p>
        </p:txBody>
      </p:sp>
      <p:sp>
        <p:nvSpPr>
          <p:cNvPr id="28675" name="Text Box 3"/>
          <p:cNvSpPr txBox="1">
            <a:spLocks noChangeArrowheads="1"/>
          </p:cNvSpPr>
          <p:nvPr/>
        </p:nvSpPr>
        <p:spPr bwMode="auto">
          <a:xfrm>
            <a:off x="5546725" y="13474700"/>
            <a:ext cx="42433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4856" tIns="70125" rIns="134856" bIns="70125" anchor="b"/>
          <a:lstStyle>
            <a:lvl1pPr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1pPr>
            <a:lvl2pPr marL="685800"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2pPr>
            <a:lvl3pPr marL="13700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3pPr>
            <a:lvl4pPr marL="2055813"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4pPr>
            <a:lvl5pPr marL="2740025" defTabSz="67310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5pPr>
            <a:lvl6pPr marL="31972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6pPr>
            <a:lvl7pPr marL="36544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7pPr>
            <a:lvl8pPr marL="41116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8pPr>
            <a:lvl9pPr marL="4568825" defTabSz="673100" fontAlgn="base">
              <a:spcBef>
                <a:spcPct val="0"/>
              </a:spcBef>
              <a:spcAft>
                <a:spcPct val="0"/>
              </a:spcAft>
              <a:buClr>
                <a:srgbClr val="000000"/>
              </a:buClr>
              <a:buSzPct val="100000"/>
              <a:buFont typeface="Arial" charset="0"/>
              <a:tabLst>
                <a:tab pos="0" algn="l"/>
                <a:tab pos="671513" algn="l"/>
                <a:tab pos="1344613" algn="l"/>
                <a:tab pos="2017713" algn="l"/>
                <a:tab pos="2690813" algn="l"/>
                <a:tab pos="3363913" algn="l"/>
                <a:tab pos="4037013" algn="l"/>
                <a:tab pos="4710113" algn="l"/>
                <a:tab pos="5383213" algn="l"/>
                <a:tab pos="6056313" algn="l"/>
                <a:tab pos="6729413" algn="l"/>
                <a:tab pos="7402513" algn="l"/>
                <a:tab pos="8075613" algn="l"/>
                <a:tab pos="8748713" algn="l"/>
                <a:tab pos="9421813" algn="l"/>
                <a:tab pos="10094913" algn="l"/>
                <a:tab pos="10768013" algn="l"/>
                <a:tab pos="11441113" algn="l"/>
                <a:tab pos="12114213" algn="l"/>
                <a:tab pos="12787313" algn="l"/>
                <a:tab pos="13460413" algn="l"/>
              </a:tabLst>
              <a:defRPr sz="2400">
                <a:solidFill>
                  <a:srgbClr val="000000"/>
                </a:solidFill>
                <a:latin typeface="Arial" charset="0"/>
              </a:defRPr>
            </a:lvl9pPr>
          </a:lstStyle>
          <a:p>
            <a:pPr algn="r"/>
            <a:fld id="{319F34CD-888A-40E7-9B35-33DD06694172}" type="slidenum">
              <a:rPr lang="en-US" altLang="en-US" sz="1800"/>
              <a:pPr algn="r"/>
              <a:t>12</a:t>
            </a:fld>
            <a:endParaRPr lang="en-US" altLang="en-US" sz="1800"/>
          </a:p>
        </p:txBody>
      </p:sp>
      <p:sp>
        <p:nvSpPr>
          <p:cNvPr id="28676" name="Rectangle 4"/>
          <p:cNvSpPr txBox="1">
            <a:spLocks noChangeArrowheads="1"/>
          </p:cNvSpPr>
          <p:nvPr>
            <p:ph type="sldImg" idx="1"/>
          </p:nvPr>
        </p:nvSpPr>
        <p:spPr bwMode="auto">
          <a:xfrm>
            <a:off x="1350963" y="447675"/>
            <a:ext cx="7078662" cy="5308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647B09D7-403A-455B-9CF7-BD643A87A7F6}" type="slidenum">
              <a:rPr lang="en-US" altLang="en-US"/>
              <a:pPr/>
              <a:t>‹#›</a:t>
            </a:fld>
            <a:endParaRPr lang="en-US" altLang="en-US"/>
          </a:p>
        </p:txBody>
      </p:sp>
    </p:spTree>
    <p:extLst>
      <p:ext uri="{BB962C8B-B14F-4D97-AF65-F5344CB8AC3E}">
        <p14:creationId xmlns:p14="http://schemas.microsoft.com/office/powerpoint/2010/main" val="147302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A7B89830-327C-45D0-A102-C96486A001EA}" type="slidenum">
              <a:rPr lang="en-US" altLang="en-US"/>
              <a:pPr/>
              <a:t>‹#›</a:t>
            </a:fld>
            <a:endParaRPr lang="en-US" altLang="en-US"/>
          </a:p>
        </p:txBody>
      </p:sp>
    </p:spTree>
    <p:extLst>
      <p:ext uri="{BB962C8B-B14F-4D97-AF65-F5344CB8AC3E}">
        <p14:creationId xmlns:p14="http://schemas.microsoft.com/office/powerpoint/2010/main" val="393959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74638"/>
            <a:ext cx="2054225" cy="5842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345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C704EA17-D295-43F3-946F-C57EED90D26B}" type="slidenum">
              <a:rPr lang="en-US" altLang="en-US"/>
              <a:pPr/>
              <a:t>‹#›</a:t>
            </a:fld>
            <a:endParaRPr lang="en-US" altLang="en-US"/>
          </a:p>
        </p:txBody>
      </p:sp>
    </p:spTree>
    <p:extLst>
      <p:ext uri="{BB962C8B-B14F-4D97-AF65-F5344CB8AC3E}">
        <p14:creationId xmlns:p14="http://schemas.microsoft.com/office/powerpoint/2010/main" val="379796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57348512-6BAB-4603-9C8B-90B9023D71DA}" type="slidenum">
              <a:rPr lang="en-US" altLang="en-US"/>
              <a:pPr/>
              <a:t>‹#›</a:t>
            </a:fld>
            <a:endParaRPr lang="en-US" altLang="en-US"/>
          </a:p>
        </p:txBody>
      </p:sp>
    </p:spTree>
    <p:extLst>
      <p:ext uri="{BB962C8B-B14F-4D97-AF65-F5344CB8AC3E}">
        <p14:creationId xmlns:p14="http://schemas.microsoft.com/office/powerpoint/2010/main" val="110559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861DCB0C-A62A-460F-B461-A05AEDD894A2}" type="slidenum">
              <a:rPr lang="en-US" altLang="en-US"/>
              <a:pPr/>
              <a:t>‹#›</a:t>
            </a:fld>
            <a:endParaRPr lang="en-US" altLang="en-US"/>
          </a:p>
        </p:txBody>
      </p:sp>
    </p:spTree>
    <p:extLst>
      <p:ext uri="{BB962C8B-B14F-4D97-AF65-F5344CB8AC3E}">
        <p14:creationId xmlns:p14="http://schemas.microsoft.com/office/powerpoint/2010/main" val="367098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3838"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3438" y="1600200"/>
            <a:ext cx="40338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idx="10"/>
          </p:nvPr>
        </p:nvSpPr>
        <p:spPr/>
        <p:txBody>
          <a:bodyPr/>
          <a:lstStyle>
            <a:lvl1pPr>
              <a:defRPr/>
            </a:lvl1pPr>
          </a:lstStyle>
          <a:p>
            <a:r>
              <a:rPr lang="en-US" altLang="en-US"/>
              <a:t>11/17/08</a:t>
            </a:r>
          </a:p>
        </p:txBody>
      </p:sp>
      <p:sp>
        <p:nvSpPr>
          <p:cNvPr id="6" name="Slide Number Placeholder 5"/>
          <p:cNvSpPr>
            <a:spLocks noGrp="1"/>
          </p:cNvSpPr>
          <p:nvPr>
            <p:ph type="sldNum" idx="11"/>
          </p:nvPr>
        </p:nvSpPr>
        <p:spPr/>
        <p:txBody>
          <a:bodyPr/>
          <a:lstStyle>
            <a:lvl1pPr>
              <a:defRPr/>
            </a:lvl1pPr>
          </a:lstStyle>
          <a:p>
            <a:fld id="{08637CEC-B037-421A-8B4B-DDC0AD008EA3}" type="slidenum">
              <a:rPr lang="en-US" altLang="en-US"/>
              <a:pPr/>
              <a:t>‹#›</a:t>
            </a:fld>
            <a:endParaRPr lang="en-US" altLang="en-US"/>
          </a:p>
        </p:txBody>
      </p:sp>
    </p:spTree>
    <p:extLst>
      <p:ext uri="{BB962C8B-B14F-4D97-AF65-F5344CB8AC3E}">
        <p14:creationId xmlns:p14="http://schemas.microsoft.com/office/powerpoint/2010/main" val="201563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idx="10"/>
          </p:nvPr>
        </p:nvSpPr>
        <p:spPr/>
        <p:txBody>
          <a:bodyPr/>
          <a:lstStyle>
            <a:lvl1pPr>
              <a:defRPr/>
            </a:lvl1pPr>
          </a:lstStyle>
          <a:p>
            <a:r>
              <a:rPr lang="en-US" altLang="en-US"/>
              <a:t>11/17/08</a:t>
            </a:r>
          </a:p>
        </p:txBody>
      </p:sp>
      <p:sp>
        <p:nvSpPr>
          <p:cNvPr id="8" name="Slide Number Placeholder 7"/>
          <p:cNvSpPr>
            <a:spLocks noGrp="1"/>
          </p:cNvSpPr>
          <p:nvPr>
            <p:ph type="sldNum" idx="11"/>
          </p:nvPr>
        </p:nvSpPr>
        <p:spPr/>
        <p:txBody>
          <a:bodyPr/>
          <a:lstStyle>
            <a:lvl1pPr>
              <a:defRPr/>
            </a:lvl1pPr>
          </a:lstStyle>
          <a:p>
            <a:fld id="{F9A98FD6-5DA7-4F7F-8253-EFCAF9415722}" type="slidenum">
              <a:rPr lang="en-US" altLang="en-US"/>
              <a:pPr/>
              <a:t>‹#›</a:t>
            </a:fld>
            <a:endParaRPr lang="en-US" altLang="en-US"/>
          </a:p>
        </p:txBody>
      </p:sp>
    </p:spTree>
    <p:extLst>
      <p:ext uri="{BB962C8B-B14F-4D97-AF65-F5344CB8AC3E}">
        <p14:creationId xmlns:p14="http://schemas.microsoft.com/office/powerpoint/2010/main" val="371561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idx="10"/>
          </p:nvPr>
        </p:nvSpPr>
        <p:spPr/>
        <p:txBody>
          <a:bodyPr/>
          <a:lstStyle>
            <a:lvl1pPr>
              <a:defRPr/>
            </a:lvl1pPr>
          </a:lstStyle>
          <a:p>
            <a:r>
              <a:rPr lang="en-US" altLang="en-US"/>
              <a:t>11/17/08</a:t>
            </a:r>
          </a:p>
        </p:txBody>
      </p:sp>
      <p:sp>
        <p:nvSpPr>
          <p:cNvPr id="4" name="Slide Number Placeholder 3"/>
          <p:cNvSpPr>
            <a:spLocks noGrp="1"/>
          </p:cNvSpPr>
          <p:nvPr>
            <p:ph type="sldNum" idx="11"/>
          </p:nvPr>
        </p:nvSpPr>
        <p:spPr/>
        <p:txBody>
          <a:bodyPr/>
          <a:lstStyle>
            <a:lvl1pPr>
              <a:defRPr/>
            </a:lvl1pPr>
          </a:lstStyle>
          <a:p>
            <a:fld id="{4FD1AE32-8D12-4E89-A3EA-B53A0984A97D}" type="slidenum">
              <a:rPr lang="en-US" altLang="en-US"/>
              <a:pPr/>
              <a:t>‹#›</a:t>
            </a:fld>
            <a:endParaRPr lang="en-US" altLang="en-US"/>
          </a:p>
        </p:txBody>
      </p:sp>
    </p:spTree>
    <p:extLst>
      <p:ext uri="{BB962C8B-B14F-4D97-AF65-F5344CB8AC3E}">
        <p14:creationId xmlns:p14="http://schemas.microsoft.com/office/powerpoint/2010/main" val="407797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en-US"/>
              <a:t>11/17/08</a:t>
            </a:r>
          </a:p>
        </p:txBody>
      </p:sp>
      <p:sp>
        <p:nvSpPr>
          <p:cNvPr id="3" name="Slide Number Placeholder 2"/>
          <p:cNvSpPr>
            <a:spLocks noGrp="1"/>
          </p:cNvSpPr>
          <p:nvPr>
            <p:ph type="sldNum" idx="11"/>
          </p:nvPr>
        </p:nvSpPr>
        <p:spPr/>
        <p:txBody>
          <a:bodyPr/>
          <a:lstStyle>
            <a:lvl1pPr>
              <a:defRPr/>
            </a:lvl1pPr>
          </a:lstStyle>
          <a:p>
            <a:fld id="{D6AEE3B9-C6D5-4037-9105-D555BB7199F0}" type="slidenum">
              <a:rPr lang="en-US" altLang="en-US"/>
              <a:pPr/>
              <a:t>‹#›</a:t>
            </a:fld>
            <a:endParaRPr lang="en-US" altLang="en-US"/>
          </a:p>
        </p:txBody>
      </p:sp>
    </p:spTree>
    <p:extLst>
      <p:ext uri="{BB962C8B-B14F-4D97-AF65-F5344CB8AC3E}">
        <p14:creationId xmlns:p14="http://schemas.microsoft.com/office/powerpoint/2010/main" val="66404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ltLang="en-US"/>
              <a:t>11/17/08</a:t>
            </a:r>
          </a:p>
        </p:txBody>
      </p:sp>
      <p:sp>
        <p:nvSpPr>
          <p:cNvPr id="6" name="Slide Number Placeholder 5"/>
          <p:cNvSpPr>
            <a:spLocks noGrp="1"/>
          </p:cNvSpPr>
          <p:nvPr>
            <p:ph type="sldNum" idx="11"/>
          </p:nvPr>
        </p:nvSpPr>
        <p:spPr/>
        <p:txBody>
          <a:bodyPr/>
          <a:lstStyle>
            <a:lvl1pPr>
              <a:defRPr/>
            </a:lvl1pPr>
          </a:lstStyle>
          <a:p>
            <a:fld id="{722A08F5-5ACE-4B25-BDE0-65973E0DC8F1}" type="slidenum">
              <a:rPr lang="en-US" altLang="en-US"/>
              <a:pPr/>
              <a:t>‹#›</a:t>
            </a:fld>
            <a:endParaRPr lang="en-US" altLang="en-US"/>
          </a:p>
        </p:txBody>
      </p:sp>
    </p:spTree>
    <p:extLst>
      <p:ext uri="{BB962C8B-B14F-4D97-AF65-F5344CB8AC3E}">
        <p14:creationId xmlns:p14="http://schemas.microsoft.com/office/powerpoint/2010/main" val="213147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ltLang="en-US"/>
              <a:t>11/17/08</a:t>
            </a:r>
          </a:p>
        </p:txBody>
      </p:sp>
      <p:sp>
        <p:nvSpPr>
          <p:cNvPr id="6" name="Slide Number Placeholder 5"/>
          <p:cNvSpPr>
            <a:spLocks noGrp="1"/>
          </p:cNvSpPr>
          <p:nvPr>
            <p:ph type="sldNum" idx="11"/>
          </p:nvPr>
        </p:nvSpPr>
        <p:spPr/>
        <p:txBody>
          <a:bodyPr/>
          <a:lstStyle>
            <a:lvl1pPr>
              <a:defRPr/>
            </a:lvl1pPr>
          </a:lstStyle>
          <a:p>
            <a:fld id="{F391E182-339A-48FD-AFA8-DAE3B88CA5AD}" type="slidenum">
              <a:rPr lang="en-US" altLang="en-US"/>
              <a:pPr/>
              <a:t>‹#›</a:t>
            </a:fld>
            <a:endParaRPr lang="en-US" altLang="en-US"/>
          </a:p>
        </p:txBody>
      </p:sp>
    </p:spTree>
    <p:extLst>
      <p:ext uri="{BB962C8B-B14F-4D97-AF65-F5344CB8AC3E}">
        <p14:creationId xmlns:p14="http://schemas.microsoft.com/office/powerpoint/2010/main" val="380623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7200" y="6356350"/>
            <a:ext cx="21240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
                <a:srgbClr val="898989"/>
              </a:buClr>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r>
              <a:rPr lang="en-US" altLang="en-US"/>
              <a:t>11/17/08</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29" name="Rectangle 5"/>
          <p:cNvSpPr>
            <a:spLocks noGrp="1" noChangeArrowheads="1"/>
          </p:cNvSpPr>
          <p:nvPr>
            <p:ph type="sldNum"/>
          </p:nvPr>
        </p:nvSpPr>
        <p:spPr bwMode="auto">
          <a:xfrm>
            <a:off x="6553200" y="6356350"/>
            <a:ext cx="21240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
                <a:srgbClr val="898989"/>
              </a:buClr>
              <a:buFont typeface="Calibri"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fld id="{62B2C897-F109-4F45-921D-522DF01940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2pPr>
      <a:lvl3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3pPr>
      <a:lvl4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4pPr>
      <a:lvl5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5pPr>
      <a:lvl6pPr marL="457200"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6pPr>
      <a:lvl7pPr marL="914400"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7pPr>
      <a:lvl8pPr marL="1371600"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8pPr>
      <a:lvl9pPr marL="1828800"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34" charset="0"/>
          <a:ea typeface="ＭＳ Ｐゴシック" pitchFamily="34" charset="-128"/>
        </a:defRPr>
      </a:lvl9pPr>
    </p:titleStyle>
    <p:bodyStyle>
      <a:lvl1pPr marL="333375" indent="-333375"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3425" indent="-276225"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00100" y="3074988"/>
            <a:ext cx="75438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
                <a:srgbClr val="FFFFFF"/>
              </a:buClr>
            </a:pPr>
            <a:r>
              <a:rPr lang="en-AU" altLang="en-US" sz="4000" b="1">
                <a:solidFill>
                  <a:srgbClr val="FFFFFF"/>
                </a:solidFill>
              </a:rPr>
              <a:t>EARLY YEARS SLIDESHOW</a:t>
            </a:r>
          </a:p>
        </p:txBody>
      </p:sp>
      <p:sp>
        <p:nvSpPr>
          <p:cNvPr id="3074" name="Text Box 2"/>
          <p:cNvSpPr txBox="1">
            <a:spLocks noChangeArrowheads="1"/>
          </p:cNvSpPr>
          <p:nvPr/>
        </p:nvSpPr>
        <p:spPr bwMode="auto">
          <a:xfrm>
            <a:off x="457200" y="2514600"/>
            <a:ext cx="7543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idx="10"/>
          </p:nvPr>
        </p:nvSpPr>
        <p:spPr/>
        <p:txBody>
          <a:bodyPr/>
          <a:lstStyle/>
          <a:p>
            <a:r>
              <a:rPr lang="en-US" altLang="en-US"/>
              <a:t>11/17/08</a:t>
            </a:r>
          </a:p>
        </p:txBody>
      </p:sp>
    </p:spTree>
    <p:extLst>
      <p:ext uri="{BB962C8B-B14F-4D97-AF65-F5344CB8AC3E}">
        <p14:creationId xmlns:p14="http://schemas.microsoft.com/office/powerpoint/2010/main" val="377915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1752600"/>
            <a:ext cx="754380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3314" name="Text Box 2"/>
          <p:cNvSpPr txBox="1">
            <a:spLocks noChangeArrowheads="1"/>
          </p:cNvSpPr>
          <p:nvPr/>
        </p:nvSpPr>
        <p:spPr bwMode="auto">
          <a:xfrm>
            <a:off x="457200" y="2459038"/>
            <a:ext cx="8229600" cy="192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i="1">
                <a:solidFill>
                  <a:srgbClr val="FFFFFF"/>
                </a:solidFill>
              </a:rPr>
              <a:t>Can you remember some of the ideas these artists had about home and transport?</a:t>
            </a:r>
          </a:p>
          <a:p>
            <a:pPr>
              <a:buClr>
                <a:srgbClr val="FFFFFF"/>
              </a:buClr>
            </a:pPr>
            <a:endParaRPr lang="en-AU" altLang="en-US" i="1">
              <a:solidFill>
                <a:srgbClr val="FFFFFF"/>
              </a:solidFill>
            </a:endParaRPr>
          </a:p>
          <a:p>
            <a:pPr>
              <a:buClr>
                <a:srgbClr val="FFFFFF"/>
              </a:buClr>
            </a:pPr>
            <a:r>
              <a:rPr lang="en-AU" altLang="en-US" i="1">
                <a:solidFill>
                  <a:srgbClr val="FFFFFF"/>
                </a:solidFill>
              </a:rPr>
              <a:t>What do you think homes and transport will look like in the future? What will stay the same? What will be different?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09600" y="3074988"/>
            <a:ext cx="79248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4000" b="1">
                <a:solidFill>
                  <a:srgbClr val="FFFFFF"/>
                </a:solidFill>
              </a:rPr>
              <a:t>Classroom activity suggestions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65150" y="2514600"/>
            <a:ext cx="7543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5362" name="Text Box 2"/>
          <p:cNvSpPr txBox="1">
            <a:spLocks noChangeArrowheads="1"/>
          </p:cNvSpPr>
          <p:nvPr/>
        </p:nvSpPr>
        <p:spPr bwMode="auto">
          <a:xfrm>
            <a:off x="358775" y="2324100"/>
            <a:ext cx="3455988"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r>
              <a:rPr lang="en-AU" altLang="en-US" sz="700" b="1">
                <a:solidFill>
                  <a:srgbClr val="FFFFFF"/>
                </a:solidFill>
              </a:rPr>
              <a:t>Sean Cordeiro and Claire Healy</a:t>
            </a:r>
          </a:p>
          <a:p>
            <a:r>
              <a:rPr lang="en-AU" altLang="en-US" sz="700">
                <a:solidFill>
                  <a:srgbClr val="FFFFFF"/>
                </a:solidFill>
              </a:rPr>
              <a:t>Not under my roof 2008</a:t>
            </a:r>
            <a:br>
              <a:rPr lang="en-AU" altLang="en-US" sz="700">
                <a:solidFill>
                  <a:srgbClr val="FFFFFF"/>
                </a:solidFill>
              </a:rPr>
            </a:br>
            <a:r>
              <a:rPr lang="en-AU" altLang="en-US" sz="700">
                <a:solidFill>
                  <a:srgbClr val="FFFFFF"/>
                </a:solidFill>
              </a:rPr>
              <a:t>Found flooring wood, linoleum carpet</a:t>
            </a:r>
            <a:br>
              <a:rPr lang="en-AU" altLang="en-US" sz="700">
                <a:solidFill>
                  <a:srgbClr val="FFFFFF"/>
                </a:solidFill>
              </a:rPr>
            </a:br>
            <a:r>
              <a:rPr lang="en-AU" altLang="en-US" sz="700">
                <a:solidFill>
                  <a:srgbClr val="FFFFFF"/>
                </a:solidFill>
              </a:rPr>
              <a:t>Dimensions variable</a:t>
            </a:r>
            <a:br>
              <a:rPr lang="en-AU" altLang="en-US" sz="700">
                <a:solidFill>
                  <a:srgbClr val="FFFFFF"/>
                </a:solidFill>
              </a:rPr>
            </a:br>
            <a:r>
              <a:rPr lang="en-AU" altLang="en-US" sz="700">
                <a:solidFill>
                  <a:srgbClr val="FFFFFF"/>
                </a:solidFill>
              </a:rPr>
              <a:t>site specific work for ‘contemporary Australia: Optimism</a:t>
            </a:r>
            <a:br>
              <a:rPr lang="en-AU" altLang="en-US" sz="700">
                <a:solidFill>
                  <a:srgbClr val="FFFFFF"/>
                </a:solidFill>
              </a:rPr>
            </a:br>
            <a:r>
              <a:rPr lang="en-AU" altLang="en-US" sz="700">
                <a:solidFill>
                  <a:srgbClr val="FFFFFF"/>
                </a:solidFill>
              </a:rPr>
              <a:t>Courtesy: The artists</a:t>
            </a:r>
          </a:p>
          <a:p>
            <a:endParaRPr lang="en-AU" altLang="en-US" sz="700">
              <a:solidFill>
                <a:srgbClr val="FFFFFF"/>
              </a:solidFill>
            </a:endParaRPr>
          </a:p>
          <a:p>
            <a:r>
              <a:rPr lang="en-AU" altLang="en-US" sz="700" b="1">
                <a:solidFill>
                  <a:srgbClr val="FFFFFF"/>
                </a:solidFill>
              </a:rPr>
              <a:t>Kathy Temin</a:t>
            </a:r>
          </a:p>
          <a:p>
            <a:r>
              <a:rPr lang="en-AU" altLang="en-US" sz="700">
                <a:solidFill>
                  <a:srgbClr val="FFFFFF"/>
                </a:solidFill>
              </a:rPr>
              <a:t>Australia b.1968</a:t>
            </a:r>
          </a:p>
          <a:p>
            <a:r>
              <a:rPr lang="en-AU" altLang="en-US" sz="700" i="1">
                <a:solidFill>
                  <a:srgbClr val="FFFFFF"/>
                </a:solidFill>
              </a:rPr>
              <a:t>My monument: White forest </a:t>
            </a:r>
            <a:r>
              <a:rPr lang="en-AU" altLang="en-US" sz="700">
                <a:solidFill>
                  <a:srgbClr val="FFFFFF"/>
                </a:solidFill>
              </a:rPr>
              <a:t>2008</a:t>
            </a:r>
          </a:p>
          <a:p>
            <a:r>
              <a:rPr lang="en-AU" altLang="en-US" sz="700">
                <a:solidFill>
                  <a:srgbClr val="FFFFFF"/>
                </a:solidFill>
              </a:rPr>
              <a:t>Steel, acrylic, fabric, wood, MDF board </a:t>
            </a:r>
          </a:p>
          <a:p>
            <a:r>
              <a:rPr lang="en-AU" altLang="en-US" sz="700">
                <a:solidFill>
                  <a:srgbClr val="FFFFFF"/>
                </a:solidFill>
              </a:rPr>
              <a:t>Trees: 351 x 1073 x 677cm (irreg.);</a:t>
            </a:r>
          </a:p>
          <a:p>
            <a:r>
              <a:rPr lang="en-AU" altLang="en-US" sz="700">
                <a:solidFill>
                  <a:srgbClr val="FFFFFF"/>
                </a:solidFill>
              </a:rPr>
              <a:t>4 benches: 42 x 310 x 45cm (each); 400 x</a:t>
            </a:r>
          </a:p>
          <a:p>
            <a:r>
              <a:rPr lang="en-AU" altLang="en-US" sz="700">
                <a:solidFill>
                  <a:srgbClr val="FFFFFF"/>
                </a:solidFill>
              </a:rPr>
              <a:t>1373 x 860cm (overall installed, variable) </a:t>
            </a:r>
          </a:p>
          <a:p>
            <a:r>
              <a:rPr lang="en-AU" altLang="en-US" sz="700">
                <a:solidFill>
                  <a:srgbClr val="FFFFFF"/>
                </a:solidFill>
              </a:rPr>
              <a:t>Collection: The artist</a:t>
            </a:r>
          </a:p>
          <a:p>
            <a:endParaRPr lang="en-AU" altLang="en-US" sz="700" b="1">
              <a:solidFill>
                <a:srgbClr val="FFFFFF"/>
              </a:solidFill>
            </a:endParaRPr>
          </a:p>
          <a:p>
            <a:r>
              <a:rPr lang="en-AU" altLang="en-US" sz="700" b="1">
                <a:solidFill>
                  <a:srgbClr val="FFFFFF"/>
                </a:solidFill>
              </a:rPr>
              <a:t>A Kayili artist at work in Patjarr, 2007 </a:t>
            </a:r>
          </a:p>
          <a:p>
            <a:r>
              <a:rPr lang="en-AU" altLang="en-US" sz="700">
                <a:solidFill>
                  <a:srgbClr val="FFFFFF"/>
                </a:solidFill>
              </a:rPr>
              <a:t>Image courtesy: Michael Stitfold, </a:t>
            </a:r>
          </a:p>
          <a:p>
            <a:r>
              <a:rPr lang="en-AU" altLang="en-US" sz="700">
                <a:solidFill>
                  <a:srgbClr val="FFFFFF"/>
                </a:solidFill>
              </a:rPr>
              <a:t>Kayili Artists Cooperative</a:t>
            </a:r>
          </a:p>
          <a:p>
            <a:endParaRPr lang="en-AU" altLang="en-US" sz="700" b="1">
              <a:solidFill>
                <a:srgbClr val="FFFFFF"/>
              </a:solidFill>
            </a:endParaRPr>
          </a:p>
          <a:p>
            <a:r>
              <a:rPr lang="en-AU" altLang="en-US" sz="700" b="1">
                <a:solidFill>
                  <a:srgbClr val="FFFFFF"/>
                </a:solidFill>
              </a:rPr>
              <a:t>The V2 Series Holden Monaro automobile from</a:t>
            </a:r>
          </a:p>
          <a:p>
            <a:r>
              <a:rPr lang="en-AU" altLang="en-US" sz="700">
                <a:solidFill>
                  <a:srgbClr val="FFFFFF"/>
                </a:solidFill>
              </a:rPr>
              <a:t>which Thomas Meadowcroft took audio samples </a:t>
            </a:r>
          </a:p>
          <a:p>
            <a:r>
              <a:rPr lang="en-AU" altLang="en-US" sz="700">
                <a:solidFill>
                  <a:srgbClr val="FFFFFF"/>
                </a:solidFill>
              </a:rPr>
              <a:t>for the sound installation Monaro Eden 2008 </a:t>
            </a:r>
          </a:p>
          <a:p>
            <a:r>
              <a:rPr lang="it-IT" altLang="en-US" sz="700">
                <a:solidFill>
                  <a:srgbClr val="FFFFFF"/>
                </a:solidFill>
              </a:rPr>
              <a:t>Photograph: Natasha Harth</a:t>
            </a:r>
          </a:p>
          <a:p>
            <a:endParaRPr lang="it-IT" altLang="en-US" sz="700">
              <a:solidFill>
                <a:srgbClr val="FFFFFF"/>
              </a:solidFill>
            </a:endParaRPr>
          </a:p>
          <a:p>
            <a:endParaRPr lang="it-IT" altLang="en-US" sz="700">
              <a:solidFill>
                <a:srgbClr val="FFFFFF"/>
              </a:solidFill>
            </a:endParaRPr>
          </a:p>
          <a:p>
            <a:pPr>
              <a:spcBef>
                <a:spcPts val="438"/>
              </a:spcBef>
            </a:pPr>
            <a:endParaRPr lang="it-IT" altLang="en-US" sz="700">
              <a:solidFill>
                <a:srgbClr val="FFFFFF"/>
              </a:solidFill>
            </a:endParaRPr>
          </a:p>
        </p:txBody>
      </p:sp>
      <p:sp>
        <p:nvSpPr>
          <p:cNvPr id="15363" name="Text Box 3"/>
          <p:cNvSpPr txBox="1">
            <a:spLocks noChangeArrowheads="1"/>
          </p:cNvSpPr>
          <p:nvPr/>
        </p:nvSpPr>
        <p:spPr bwMode="auto">
          <a:xfrm>
            <a:off x="3311525" y="2327275"/>
            <a:ext cx="2376488"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r>
              <a:rPr lang="it-IT" altLang="en-US" sz="700" b="1">
                <a:solidFill>
                  <a:srgbClr val="FFFFFF"/>
                </a:solidFill>
              </a:rPr>
              <a:t>Patricia Piccinini</a:t>
            </a:r>
          </a:p>
          <a:p>
            <a:r>
              <a:rPr lang="it-IT" altLang="en-US" sz="700">
                <a:solidFill>
                  <a:srgbClr val="FFFFFF"/>
                </a:solidFill>
              </a:rPr>
              <a:t>Sierra Leone/Australia b.1965</a:t>
            </a:r>
          </a:p>
          <a:p>
            <a:r>
              <a:rPr lang="en-AU" altLang="en-US" sz="700" i="1">
                <a:solidFill>
                  <a:srgbClr val="FFFFFF"/>
                </a:solidFill>
              </a:rPr>
              <a:t>The stags </a:t>
            </a:r>
            <a:r>
              <a:rPr lang="en-AU" altLang="en-US" sz="700">
                <a:solidFill>
                  <a:srgbClr val="FFFFFF"/>
                </a:solidFill>
              </a:rPr>
              <a:t>2008</a:t>
            </a:r>
          </a:p>
          <a:p>
            <a:r>
              <a:rPr lang="en-AU" altLang="en-US" sz="700">
                <a:solidFill>
                  <a:srgbClr val="FFFFFF"/>
                </a:solidFill>
              </a:rPr>
              <a:t>ABS plastic, automotive paint, plastic,</a:t>
            </a:r>
          </a:p>
          <a:p>
            <a:r>
              <a:rPr lang="en-AU" altLang="en-US" sz="700">
                <a:solidFill>
                  <a:srgbClr val="FFFFFF"/>
                </a:solidFill>
              </a:rPr>
              <a:t>stainless steel, leather, rubber tyres, ed. 1/3 </a:t>
            </a:r>
          </a:p>
          <a:p>
            <a:r>
              <a:rPr lang="en-AU" altLang="en-US" sz="700">
                <a:solidFill>
                  <a:srgbClr val="FFFFFF"/>
                </a:solidFill>
              </a:rPr>
              <a:t>196 x 224 x 167cm </a:t>
            </a:r>
          </a:p>
          <a:p>
            <a:r>
              <a:rPr lang="en-AU" altLang="en-US" sz="700">
                <a:solidFill>
                  <a:srgbClr val="FFFFFF"/>
                </a:solidFill>
              </a:rPr>
              <a:t>Collection: The artist</a:t>
            </a:r>
          </a:p>
          <a:p>
            <a:endParaRPr lang="en-AU" altLang="en-US" sz="700">
              <a:solidFill>
                <a:srgbClr val="FFFFFF"/>
              </a:solidFill>
            </a:endParaRPr>
          </a:p>
          <a:p>
            <a:r>
              <a:rPr lang="en-AU" altLang="en-US" sz="700" b="1">
                <a:solidFill>
                  <a:srgbClr val="FFFFFF"/>
                </a:solidFill>
              </a:rPr>
              <a:t>Tom Moore</a:t>
            </a:r>
          </a:p>
          <a:p>
            <a:r>
              <a:rPr lang="en-AU" altLang="en-US" sz="700">
                <a:solidFill>
                  <a:srgbClr val="FFFFFF"/>
                </a:solidFill>
              </a:rPr>
              <a:t>Australia b.1971</a:t>
            </a:r>
          </a:p>
          <a:p>
            <a:r>
              <a:rPr lang="en-AU" altLang="en-US" sz="700" i="1">
                <a:solidFill>
                  <a:srgbClr val="FFFFFF"/>
                </a:solidFill>
              </a:rPr>
              <a:t>Getting the truck out of there</a:t>
            </a:r>
            <a:br>
              <a:rPr lang="en-AU" altLang="en-US" sz="700" i="1">
                <a:solidFill>
                  <a:srgbClr val="FFFFFF"/>
                </a:solidFill>
              </a:rPr>
            </a:br>
            <a:r>
              <a:rPr lang="en-AU" altLang="en-US" sz="700" i="1">
                <a:solidFill>
                  <a:srgbClr val="FFFFFF"/>
                </a:solidFill>
              </a:rPr>
              <a:t>Autoganic </a:t>
            </a:r>
            <a:r>
              <a:rPr lang="en-AU" altLang="en-US" sz="700">
                <a:solidFill>
                  <a:srgbClr val="FFFFFF"/>
                </a:solidFill>
              </a:rPr>
              <a:t>2001–08</a:t>
            </a:r>
          </a:p>
          <a:p>
            <a:r>
              <a:rPr lang="en-AU" altLang="en-US" sz="700">
                <a:solidFill>
                  <a:srgbClr val="FFFFFF"/>
                </a:solidFill>
              </a:rPr>
              <a:t>Hot-joined, blown and solid glass; hot-joined</a:t>
            </a:r>
          </a:p>
          <a:p>
            <a:r>
              <a:rPr lang="en-AU" altLang="en-US" sz="700">
                <a:solidFill>
                  <a:srgbClr val="FFFFFF"/>
                </a:solidFill>
              </a:rPr>
              <a:t>solid glass with mixed media; hot-joined,</a:t>
            </a:r>
          </a:p>
          <a:p>
            <a:r>
              <a:rPr lang="en-AU" altLang="en-US" sz="700">
                <a:solidFill>
                  <a:srgbClr val="FFFFFF"/>
                </a:solidFill>
              </a:rPr>
              <a:t>blown and solid glass with steel and silicon;</a:t>
            </a:r>
          </a:p>
          <a:p>
            <a:r>
              <a:rPr lang="en-AU" altLang="en-US" sz="700">
                <a:solidFill>
                  <a:srgbClr val="FFFFFF"/>
                </a:solidFill>
              </a:rPr>
              <a:t>hot-joined, blown and solid glass with spanner;</a:t>
            </a:r>
          </a:p>
          <a:p>
            <a:r>
              <a:rPr lang="en-AU" altLang="en-US" sz="700">
                <a:solidFill>
                  <a:srgbClr val="FFFFFF"/>
                </a:solidFill>
              </a:rPr>
              <a:t>charcoal and watercolour on cardboard;</a:t>
            </a:r>
          </a:p>
          <a:p>
            <a:r>
              <a:rPr lang="en-AU" altLang="en-US" sz="700">
                <a:solidFill>
                  <a:srgbClr val="FFFFFF"/>
                </a:solidFill>
              </a:rPr>
              <a:t>charcoal and watercolour with solid glass</a:t>
            </a:r>
          </a:p>
          <a:p>
            <a:r>
              <a:rPr lang="en-AU" altLang="en-US" sz="700">
                <a:solidFill>
                  <a:srgbClr val="FFFFFF"/>
                </a:solidFill>
              </a:rPr>
              <a:t>components on cardboard </a:t>
            </a:r>
          </a:p>
          <a:p>
            <a:r>
              <a:rPr lang="en-AU" altLang="en-US" sz="700">
                <a:solidFill>
                  <a:srgbClr val="FFFFFF"/>
                </a:solidFill>
              </a:rPr>
              <a:t>Installed dimensions variable </a:t>
            </a:r>
          </a:p>
          <a:p>
            <a:r>
              <a:rPr lang="en-AU" altLang="en-US" sz="700">
                <a:solidFill>
                  <a:srgbClr val="FFFFFF"/>
                </a:solidFill>
              </a:rPr>
              <a:t>Collection: The artist</a:t>
            </a:r>
          </a:p>
          <a:p>
            <a:r>
              <a:rPr lang="en-AU" altLang="en-US" sz="700">
                <a:solidFill>
                  <a:srgbClr val="FFFFFF"/>
                </a:solidFill>
              </a:rPr>
              <a:t>With:</a:t>
            </a:r>
          </a:p>
          <a:p>
            <a:r>
              <a:rPr lang="en-AU" altLang="en-US" sz="700" i="1">
                <a:solidFill>
                  <a:srgbClr val="FFFFFF"/>
                </a:solidFill>
              </a:rPr>
              <a:t>Autoganic, everything explodes </a:t>
            </a:r>
            <a:r>
              <a:rPr lang="en-AU" altLang="en-US" sz="700">
                <a:solidFill>
                  <a:srgbClr val="FFFFFF"/>
                </a:solidFill>
              </a:rPr>
              <a:t>2008</a:t>
            </a:r>
          </a:p>
          <a:p>
            <a:r>
              <a:rPr lang="en-AU" altLang="en-US" sz="700">
                <a:solidFill>
                  <a:srgbClr val="FFFFFF"/>
                </a:solidFill>
              </a:rPr>
              <a:t>Animation: 6:21 minutes, colour, sound, ed.5/9 </a:t>
            </a:r>
          </a:p>
          <a:p>
            <a:r>
              <a:rPr lang="en-AU" altLang="en-US" sz="700">
                <a:solidFill>
                  <a:srgbClr val="FFFFFF"/>
                </a:solidFill>
              </a:rPr>
              <a:t>Animated from digital photographs </a:t>
            </a:r>
          </a:p>
          <a:p>
            <a:r>
              <a:rPr lang="en-AU" altLang="en-US" sz="700">
                <a:solidFill>
                  <a:srgbClr val="FFFFFF"/>
                </a:solidFill>
              </a:rPr>
              <a:t>Glass and mixed media: Tom Moore </a:t>
            </a:r>
          </a:p>
          <a:p>
            <a:r>
              <a:rPr lang="en-AU" altLang="en-US" sz="700">
                <a:solidFill>
                  <a:srgbClr val="FFFFFF"/>
                </a:solidFill>
              </a:rPr>
              <a:t>Photographs: Grant Hancock </a:t>
            </a:r>
          </a:p>
          <a:p>
            <a:r>
              <a:rPr lang="en-AU" altLang="en-US" sz="700">
                <a:solidFill>
                  <a:srgbClr val="FFFFFF"/>
                </a:solidFill>
              </a:rPr>
              <a:t>Digitalanimation and stereo soundtrack: Nigel</a:t>
            </a:r>
          </a:p>
          <a:p>
            <a:r>
              <a:rPr lang="en-AU" altLang="en-US" sz="700">
                <a:solidFill>
                  <a:srgbClr val="FFFFFF"/>
                </a:solidFill>
              </a:rPr>
              <a:t>Koop </a:t>
            </a:r>
          </a:p>
          <a:p>
            <a:r>
              <a:rPr lang="en-AU" altLang="en-US" sz="700">
                <a:solidFill>
                  <a:srgbClr val="FFFFFF"/>
                </a:solidFill>
              </a:rPr>
              <a:t>Collection: The artist</a:t>
            </a:r>
          </a:p>
          <a:p>
            <a:endParaRPr lang="en-AU" altLang="en-US" sz="700">
              <a:solidFill>
                <a:srgbClr val="FFFFFF"/>
              </a:solidFill>
            </a:endParaRPr>
          </a:p>
          <a:p>
            <a:endParaRPr lang="en-AU" altLang="en-US" sz="700">
              <a:solidFill>
                <a:srgbClr val="FFFFFF"/>
              </a:solidFill>
            </a:endParaRPr>
          </a:p>
          <a:p>
            <a:pPr>
              <a:spcBef>
                <a:spcPts val="438"/>
              </a:spcBef>
            </a:pPr>
            <a:endParaRPr lang="en-AU" altLang="en-US" sz="700">
              <a:solidFill>
                <a:srgbClr val="FFFFFF"/>
              </a:solidFill>
            </a:endParaRPr>
          </a:p>
        </p:txBody>
      </p:sp>
      <p:sp>
        <p:nvSpPr>
          <p:cNvPr id="15364" name="Text Box 4"/>
          <p:cNvSpPr txBox="1">
            <a:spLocks noChangeArrowheads="1"/>
          </p:cNvSpPr>
          <p:nvPr/>
        </p:nvSpPr>
        <p:spPr bwMode="auto">
          <a:xfrm>
            <a:off x="358775" y="1531938"/>
            <a:ext cx="8497888"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b="1">
                <a:solidFill>
                  <a:srgbClr val="FFFFFF"/>
                </a:solidFill>
              </a:rPr>
              <a:t>List of art works</a:t>
            </a:r>
          </a:p>
          <a:p>
            <a:r>
              <a:rPr lang="en-AU" altLang="en-US" sz="1000">
                <a:solidFill>
                  <a:srgbClr val="FFFFFF"/>
                </a:solidFill>
              </a:rPr>
              <a:t>The art work captions are listed below in the order they appear in the PowerPoint.</a:t>
            </a:r>
          </a:p>
          <a:p>
            <a:pPr algn="ctr">
              <a:buClr>
                <a:srgbClr val="FFFFFF"/>
              </a:buClr>
            </a:pPr>
            <a:endParaRPr lang="en-AU" altLang="en-US" sz="1000">
              <a:solidFill>
                <a:srgbClr val="FFFFFF"/>
              </a:solidFill>
            </a:endParaRPr>
          </a:p>
        </p:txBody>
      </p:sp>
      <p:sp>
        <p:nvSpPr>
          <p:cNvPr id="15365" name="Rectangle 5"/>
          <p:cNvSpPr>
            <a:spLocks noChangeArrowheads="1"/>
          </p:cNvSpPr>
          <p:nvPr/>
        </p:nvSpPr>
        <p:spPr bwMode="auto">
          <a:xfrm>
            <a:off x="5849938" y="2328863"/>
            <a:ext cx="3078162"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r>
              <a:rPr lang="en-AU" altLang="en-US" sz="700" b="1">
                <a:solidFill>
                  <a:srgbClr val="FFFFFF"/>
                </a:solidFill>
              </a:rPr>
              <a:t>Emily Floyd</a:t>
            </a:r>
          </a:p>
          <a:p>
            <a:r>
              <a:rPr lang="en-AU" altLang="en-US" sz="700">
                <a:solidFill>
                  <a:srgbClr val="FFFFFF"/>
                </a:solidFill>
              </a:rPr>
              <a:t>Australia b.1972</a:t>
            </a:r>
          </a:p>
          <a:p>
            <a:r>
              <a:rPr lang="en-AU" altLang="en-US" sz="700" i="1">
                <a:solidFill>
                  <a:srgbClr val="FFFFFF"/>
                </a:solidFill>
              </a:rPr>
              <a:t>Permaculture crossed with feminist science fiction </a:t>
            </a:r>
            <a:r>
              <a:rPr lang="en-AU" altLang="en-US" sz="700">
                <a:solidFill>
                  <a:srgbClr val="FFFFFF"/>
                </a:solidFill>
              </a:rPr>
              <a:t>2008</a:t>
            </a:r>
          </a:p>
          <a:p>
            <a:r>
              <a:rPr lang="en-AU" altLang="en-US" sz="700">
                <a:solidFill>
                  <a:srgbClr val="FFFFFF"/>
                </a:solidFill>
              </a:rPr>
              <a:t>Laminated timber, timber, vinyl, polyurethane varnish </a:t>
            </a:r>
          </a:p>
          <a:p>
            <a:r>
              <a:rPr lang="en-AU" altLang="en-US" sz="700">
                <a:solidFill>
                  <a:srgbClr val="FFFFFF"/>
                </a:solidFill>
              </a:rPr>
              <a:t>244 x 1790 x 580cm (installed dimensions variable) </a:t>
            </a:r>
          </a:p>
          <a:p>
            <a:r>
              <a:rPr lang="en-AU" altLang="en-US" sz="700">
                <a:solidFill>
                  <a:srgbClr val="FFFFFF"/>
                </a:solidFill>
              </a:rPr>
              <a:t>Collection: The artist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76400"/>
            <a:ext cx="3429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b="1">
                <a:solidFill>
                  <a:srgbClr val="FFFFFF"/>
                </a:solidFill>
              </a:rPr>
              <a:t>Sponsors</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2362200"/>
            <a:ext cx="8091487" cy="3576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001838" y="2789238"/>
            <a:ext cx="514032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4000" b="1">
                <a:solidFill>
                  <a:srgbClr val="FFFFFF"/>
                </a:solidFill>
              </a:rPr>
              <a:t>Home and transport</a:t>
            </a:r>
          </a:p>
        </p:txBody>
      </p:sp>
      <p:sp>
        <p:nvSpPr>
          <p:cNvPr id="4098" name="Text Box 2"/>
          <p:cNvSpPr txBox="1">
            <a:spLocks noChangeArrowheads="1"/>
          </p:cNvSpPr>
          <p:nvPr/>
        </p:nvSpPr>
        <p:spPr bwMode="auto">
          <a:xfrm>
            <a:off x="800100" y="3657600"/>
            <a:ext cx="75438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
                <a:srgbClr val="FFFFFF"/>
              </a:buClr>
            </a:pPr>
            <a:r>
              <a:rPr lang="en-AU" altLang="en-US" sz="1600">
                <a:solidFill>
                  <a:srgbClr val="FFFFFF"/>
                </a:solidFill>
              </a:rPr>
              <a:t>Home can be a building that you live in, or the environment around you. Home can also be somewhere that is special to you.</a:t>
            </a:r>
          </a:p>
          <a:p>
            <a:pPr algn="ctr">
              <a:buClr>
                <a:srgbClr val="FFFFFF"/>
              </a:buClr>
            </a:pPr>
            <a:endParaRPr lang="en-AU" altLang="en-US" sz="16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001838" y="2609850"/>
            <a:ext cx="5140325"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
                <a:srgbClr val="FFFFFF"/>
              </a:buClr>
            </a:pPr>
            <a:r>
              <a:rPr lang="en-AU" altLang="en-US" sz="4000" b="1">
                <a:solidFill>
                  <a:srgbClr val="FFFFFF"/>
                </a:solidFill>
              </a:rPr>
              <a:t>Home and transport</a:t>
            </a:r>
            <a:br>
              <a:rPr lang="en-AU" altLang="en-US" sz="4000" b="1">
                <a:solidFill>
                  <a:srgbClr val="FFFFFF"/>
                </a:solidFill>
              </a:rPr>
            </a:br>
            <a:r>
              <a:rPr lang="en-AU" altLang="en-US" sz="4000" b="1">
                <a:solidFill>
                  <a:srgbClr val="FFFFFF"/>
                </a:solidFill>
              </a:rPr>
              <a:t>continued</a:t>
            </a:r>
          </a:p>
        </p:txBody>
      </p:sp>
      <p:sp>
        <p:nvSpPr>
          <p:cNvPr id="5122" name="Text Box 2"/>
          <p:cNvSpPr txBox="1">
            <a:spLocks noChangeArrowheads="1"/>
          </p:cNvSpPr>
          <p:nvPr/>
        </p:nvSpPr>
        <p:spPr bwMode="auto">
          <a:xfrm>
            <a:off x="800100" y="3910013"/>
            <a:ext cx="7543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
                <a:srgbClr val="FFFFFF"/>
              </a:buClr>
            </a:pPr>
            <a:r>
              <a:rPr lang="en-AU" altLang="en-US" sz="1600">
                <a:solidFill>
                  <a:srgbClr val="FFFFFF"/>
                </a:solidFill>
              </a:rPr>
              <a:t>Home can be a building that you live in, or the environment around you. Home can also be somewhere that is special to you.</a:t>
            </a:r>
          </a:p>
          <a:p>
            <a:pPr algn="ctr">
              <a:buClr>
                <a:srgbClr val="FFFFFF"/>
              </a:buClr>
            </a:pPr>
            <a:endParaRPr lang="en-AU" altLang="en-US" sz="16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223963" y="5486400"/>
            <a:ext cx="22098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000">
                <a:solidFill>
                  <a:srgbClr val="FFFFFF"/>
                </a:solidFill>
              </a:rPr>
              <a:t>Sean Cordeiro</a:t>
            </a:r>
          </a:p>
          <a:p>
            <a:pPr>
              <a:buClr>
                <a:srgbClr val="FFFFFF"/>
              </a:buClr>
            </a:pPr>
            <a:r>
              <a:rPr lang="en-AU" altLang="en-US" sz="1000">
                <a:solidFill>
                  <a:srgbClr val="FFFFFF"/>
                </a:solidFill>
              </a:rPr>
              <a:t>Claire Healy</a:t>
            </a:r>
          </a:p>
          <a:p>
            <a:pPr>
              <a:buClr>
                <a:srgbClr val="FFFFFF"/>
              </a:buClr>
            </a:pPr>
            <a:r>
              <a:rPr lang="en-AU" altLang="en-US" sz="1000">
                <a:solidFill>
                  <a:srgbClr val="FFFFFF"/>
                </a:solidFill>
              </a:rPr>
              <a:t>Not under my roof</a:t>
            </a:r>
          </a:p>
        </p:txBody>
      </p:sp>
      <p:sp>
        <p:nvSpPr>
          <p:cNvPr id="6146" name="Text Box 2"/>
          <p:cNvSpPr txBox="1">
            <a:spLocks noChangeArrowheads="1"/>
          </p:cNvSpPr>
          <p:nvPr/>
        </p:nvSpPr>
        <p:spPr bwMode="auto">
          <a:xfrm>
            <a:off x="4424363" y="5499100"/>
            <a:ext cx="35052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000">
                <a:solidFill>
                  <a:srgbClr val="FFFFFF"/>
                </a:solidFill>
              </a:rPr>
              <a:t>Kathy Temin</a:t>
            </a:r>
          </a:p>
          <a:p>
            <a:pPr>
              <a:buClr>
                <a:srgbClr val="FFFFFF"/>
              </a:buClr>
            </a:pPr>
            <a:r>
              <a:rPr lang="en-AU" altLang="en-US" sz="1000" i="1">
                <a:solidFill>
                  <a:srgbClr val="FFFFFF"/>
                </a:solidFill>
              </a:rPr>
              <a:t>My monument: White forest </a:t>
            </a:r>
            <a:r>
              <a:rPr lang="en-AU" altLang="en-US" sz="1000">
                <a:solidFill>
                  <a:srgbClr val="FFFFFF"/>
                </a:solidFill>
              </a:rPr>
              <a:t>2008</a:t>
            </a:r>
          </a:p>
          <a:p>
            <a:pPr>
              <a:buClr>
                <a:srgbClr val="FFFFFF"/>
              </a:buClr>
            </a:pPr>
            <a:r>
              <a:rPr lang="en-AU" altLang="en-US" sz="1000">
                <a:solidFill>
                  <a:srgbClr val="FFFFFF"/>
                </a:solidFill>
              </a:rPr>
              <a:t>Photograph: Ray Fulton and Natasha Harth</a:t>
            </a:r>
          </a:p>
        </p:txBody>
      </p:sp>
      <p:grpSp>
        <p:nvGrpSpPr>
          <p:cNvPr id="6147" name="Group 3"/>
          <p:cNvGrpSpPr>
            <a:grpSpLocks/>
          </p:cNvGrpSpPr>
          <p:nvPr/>
        </p:nvGrpSpPr>
        <p:grpSpPr bwMode="auto">
          <a:xfrm>
            <a:off x="1316038" y="2882900"/>
            <a:ext cx="2116137" cy="2601913"/>
            <a:chOff x="829" y="1816"/>
            <a:chExt cx="1333" cy="1639"/>
          </a:xfrm>
        </p:grpSpPr>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 y="1816"/>
              <a:ext cx="1334" cy="1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829" y="1816"/>
              <a:ext cx="1334" cy="1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grpSp>
        <p:nvGrpSpPr>
          <p:cNvPr id="6150" name="Group 6"/>
          <p:cNvGrpSpPr>
            <a:grpSpLocks/>
          </p:cNvGrpSpPr>
          <p:nvPr/>
        </p:nvGrpSpPr>
        <p:grpSpPr bwMode="auto">
          <a:xfrm>
            <a:off x="4500563" y="2895600"/>
            <a:ext cx="3503612" cy="2601913"/>
            <a:chOff x="2835" y="1824"/>
            <a:chExt cx="2207" cy="1639"/>
          </a:xfrm>
        </p:grpSpPr>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5" y="1824"/>
              <a:ext cx="2208" cy="1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Text Box 8"/>
            <p:cNvSpPr txBox="1">
              <a:spLocks noChangeArrowheads="1"/>
            </p:cNvSpPr>
            <p:nvPr/>
          </p:nvSpPr>
          <p:spPr bwMode="auto">
            <a:xfrm>
              <a:off x="2835" y="1824"/>
              <a:ext cx="2208" cy="1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6153" name="Rectangle 9"/>
          <p:cNvSpPr>
            <a:spLocks noChangeArrowheads="1"/>
          </p:cNvSpPr>
          <p:nvPr/>
        </p:nvSpPr>
        <p:spPr bwMode="auto">
          <a:xfrm>
            <a:off x="381000" y="1652588"/>
            <a:ext cx="82296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800" b="1">
                <a:solidFill>
                  <a:srgbClr val="FFFFFF"/>
                </a:solidFill>
              </a:rPr>
              <a:t>Compare and contrast</a:t>
            </a:r>
          </a:p>
          <a:p>
            <a:pPr>
              <a:buClr>
                <a:srgbClr val="FFFFFF"/>
              </a:buClr>
            </a:pPr>
            <a:r>
              <a:rPr lang="en-AU" altLang="en-US" sz="1600">
                <a:solidFill>
                  <a:srgbClr val="FFFFFF"/>
                </a:solidFill>
              </a:rPr>
              <a:t>Sean Cordeiro and Claire Healy explore the physical side of homes and houses, whereas Kathy Temin explores the idea of place through the environment and memory.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2362200" y="5540375"/>
            <a:ext cx="35052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000">
                <a:solidFill>
                  <a:srgbClr val="FFFFFF"/>
                </a:solidFill>
              </a:rPr>
              <a:t>Kathy Temin</a:t>
            </a:r>
          </a:p>
          <a:p>
            <a:pPr>
              <a:buClr>
                <a:srgbClr val="FFFFFF"/>
              </a:buClr>
            </a:pPr>
            <a:r>
              <a:rPr lang="en-AU" altLang="en-US" sz="1000" i="1">
                <a:solidFill>
                  <a:srgbClr val="FFFFFF"/>
                </a:solidFill>
              </a:rPr>
              <a:t>My monument: White forest </a:t>
            </a:r>
            <a:r>
              <a:rPr lang="en-AU" altLang="en-US" sz="1000">
                <a:solidFill>
                  <a:srgbClr val="FFFFFF"/>
                </a:solidFill>
              </a:rPr>
              <a:t>2008</a:t>
            </a:r>
            <a:br>
              <a:rPr lang="en-AU" altLang="en-US" sz="1000">
                <a:solidFill>
                  <a:srgbClr val="FFFFFF"/>
                </a:solidFill>
              </a:rPr>
            </a:br>
            <a:r>
              <a:rPr lang="en-AU" altLang="en-US" sz="1000">
                <a:solidFill>
                  <a:srgbClr val="FFFFFF"/>
                </a:solidFill>
              </a:rPr>
              <a:t>Photograph: Ray Fulton and Natasha Harth</a:t>
            </a:r>
          </a:p>
        </p:txBody>
      </p:sp>
      <p:grpSp>
        <p:nvGrpSpPr>
          <p:cNvPr id="7170" name="Group 2"/>
          <p:cNvGrpSpPr>
            <a:grpSpLocks/>
          </p:cNvGrpSpPr>
          <p:nvPr/>
        </p:nvGrpSpPr>
        <p:grpSpPr bwMode="auto">
          <a:xfrm>
            <a:off x="2470150" y="2133600"/>
            <a:ext cx="4584700" cy="3405188"/>
            <a:chOff x="1556" y="1450"/>
            <a:chExt cx="2888" cy="2145"/>
          </a:xfrm>
        </p:grpSpPr>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 y="1450"/>
              <a:ext cx="2889" cy="21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1556" y="1450"/>
              <a:ext cx="2889" cy="2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7173" name="Rectangle 5"/>
          <p:cNvSpPr>
            <a:spLocks noChangeArrowheads="1"/>
          </p:cNvSpPr>
          <p:nvPr/>
        </p:nvSpPr>
        <p:spPr bwMode="auto">
          <a:xfrm>
            <a:off x="381000" y="1652588"/>
            <a:ext cx="82296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800" b="1">
                <a:solidFill>
                  <a:srgbClr val="FFFFFF"/>
                </a:solidFill>
              </a:rPr>
              <a:t>Compare and contrast</a:t>
            </a:r>
          </a:p>
          <a:p>
            <a:pPr>
              <a:buClr>
                <a:srgbClr val="FFFFFF"/>
              </a:buClr>
            </a:pPr>
            <a:endParaRPr lang="en-AU" altLang="en-US" sz="1800" b="1">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idx="10"/>
          </p:nvPr>
        </p:nvSpPr>
        <p:spPr/>
        <p:txBody>
          <a:bodyPr/>
          <a:lstStyle/>
          <a:p>
            <a:r>
              <a:rPr lang="en-US" altLang="en-US"/>
              <a:t>11/17/08</a:t>
            </a:r>
          </a:p>
        </p:txBody>
      </p:sp>
    </p:spTree>
    <p:extLst>
      <p:ext uri="{BB962C8B-B14F-4D97-AF65-F5344CB8AC3E}">
        <p14:creationId xmlns:p14="http://schemas.microsoft.com/office/powerpoint/2010/main" val="76600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idx="10"/>
          </p:nvPr>
        </p:nvSpPr>
        <p:spPr/>
        <p:txBody>
          <a:bodyPr/>
          <a:lstStyle/>
          <a:p>
            <a:r>
              <a:rPr lang="en-US" altLang="en-US"/>
              <a:t>11/17/08</a:t>
            </a:r>
          </a:p>
        </p:txBody>
      </p:sp>
    </p:spTree>
    <p:extLst>
      <p:ext uri="{BB962C8B-B14F-4D97-AF65-F5344CB8AC3E}">
        <p14:creationId xmlns:p14="http://schemas.microsoft.com/office/powerpoint/2010/main" val="28387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1" name="Group 1"/>
          <p:cNvGrpSpPr>
            <a:grpSpLocks/>
          </p:cNvGrpSpPr>
          <p:nvPr/>
        </p:nvGrpSpPr>
        <p:grpSpPr bwMode="auto">
          <a:xfrm>
            <a:off x="2301875" y="2327275"/>
            <a:ext cx="4402138" cy="3081338"/>
            <a:chOff x="1450" y="1466"/>
            <a:chExt cx="2773" cy="1941"/>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 y="1466"/>
              <a:ext cx="2774" cy="19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3"/>
            <p:cNvSpPr txBox="1">
              <a:spLocks noChangeArrowheads="1"/>
            </p:cNvSpPr>
            <p:nvPr/>
          </p:nvSpPr>
          <p:spPr bwMode="auto">
            <a:xfrm>
              <a:off x="1450" y="1466"/>
              <a:ext cx="2774" cy="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10244" name="Text Box 4"/>
          <p:cNvSpPr txBox="1">
            <a:spLocks noChangeArrowheads="1"/>
          </p:cNvSpPr>
          <p:nvPr/>
        </p:nvSpPr>
        <p:spPr bwMode="auto">
          <a:xfrm>
            <a:off x="2209800" y="5472113"/>
            <a:ext cx="4495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000">
                <a:solidFill>
                  <a:srgbClr val="FFFFFF"/>
                </a:solidFill>
              </a:rPr>
              <a:t>Tom Moore</a:t>
            </a:r>
            <a:br>
              <a:rPr lang="en-AU" altLang="en-US" sz="1000">
                <a:solidFill>
                  <a:srgbClr val="FFFFFF"/>
                </a:solidFill>
              </a:rPr>
            </a:br>
            <a:r>
              <a:rPr lang="en-AU" altLang="en-US" sz="1000" i="1">
                <a:solidFill>
                  <a:srgbClr val="FFFFFF"/>
                </a:solidFill>
              </a:rPr>
              <a:t>Getting the truck out of there</a:t>
            </a:r>
            <a:endParaRPr lang="en-AU" altLang="en-US" sz="1000">
              <a:solidFill>
                <a:srgbClr val="FFFFFF"/>
              </a:solidFill>
            </a:endParaRPr>
          </a:p>
          <a:p>
            <a:pPr>
              <a:buClr>
                <a:srgbClr val="FFFFFF"/>
              </a:buClr>
            </a:pPr>
            <a:r>
              <a:rPr lang="en-AU" altLang="en-US" sz="1000" i="1">
                <a:solidFill>
                  <a:srgbClr val="FFFFFF"/>
                </a:solidFill>
              </a:rPr>
              <a:t>Autoganic </a:t>
            </a:r>
            <a:r>
              <a:rPr lang="en-AU" altLang="en-US" sz="1000">
                <a:solidFill>
                  <a:srgbClr val="FFFFFF"/>
                </a:solidFill>
              </a:rPr>
              <a:t>2001–08</a:t>
            </a:r>
          </a:p>
          <a:p>
            <a:pPr>
              <a:buClr>
                <a:srgbClr val="FFFFFF"/>
              </a:buClr>
            </a:pPr>
            <a:r>
              <a:rPr lang="en-AU" altLang="en-US" sz="1000">
                <a:solidFill>
                  <a:srgbClr val="FFFFFF"/>
                </a:solidFill>
              </a:rPr>
              <a:t>With:</a:t>
            </a:r>
            <a:r>
              <a:rPr lang="en-AU" altLang="en-US" sz="1000" i="1">
                <a:solidFill>
                  <a:srgbClr val="FFFFFF"/>
                </a:solidFill>
              </a:rPr>
              <a:t> Autoganic, everything explodes </a:t>
            </a:r>
            <a:r>
              <a:rPr lang="en-AU" altLang="en-US" sz="1000">
                <a:solidFill>
                  <a:srgbClr val="FFFFFF"/>
                </a:solidFill>
              </a:rPr>
              <a:t>2008</a:t>
            </a:r>
          </a:p>
        </p:txBody>
      </p:sp>
      <p:sp>
        <p:nvSpPr>
          <p:cNvPr id="10245" name="Text Box 5"/>
          <p:cNvSpPr txBox="1">
            <a:spLocks noChangeArrowheads="1"/>
          </p:cNvSpPr>
          <p:nvPr/>
        </p:nvSpPr>
        <p:spPr bwMode="auto">
          <a:xfrm>
            <a:off x="381000" y="1600200"/>
            <a:ext cx="830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spcBef>
                <a:spcPts val="1125"/>
              </a:spcBef>
              <a:buClr>
                <a:srgbClr val="FFFFFF"/>
              </a:buClr>
            </a:pPr>
            <a:r>
              <a:rPr lang="en-US" altLang="en-US" sz="1800" i="1">
                <a:solidFill>
                  <a:srgbClr val="FFFFFF"/>
                </a:solidFill>
              </a:rPr>
              <a:t>What kind of transport would you like to use to travel around your home town?</a:t>
            </a:r>
            <a:r>
              <a:rPr lang="en-US" altLang="en-US" sz="180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981200" y="5622925"/>
            <a:ext cx="52466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000">
                <a:solidFill>
                  <a:srgbClr val="FFFFFF"/>
                </a:solidFill>
              </a:rPr>
              <a:t>Emily Floyd</a:t>
            </a:r>
          </a:p>
          <a:p>
            <a:pPr>
              <a:buClr>
                <a:srgbClr val="FFFFFF"/>
              </a:buClr>
            </a:pPr>
            <a:r>
              <a:rPr lang="en-AU" altLang="en-US" sz="1000" i="1">
                <a:solidFill>
                  <a:srgbClr val="FFFFFF"/>
                </a:solidFill>
              </a:rPr>
              <a:t>Permaculture crossed with feminist science fiction </a:t>
            </a:r>
            <a:r>
              <a:rPr lang="en-AU" altLang="en-US" sz="1000">
                <a:solidFill>
                  <a:srgbClr val="FFFFFF"/>
                </a:solidFill>
              </a:rPr>
              <a:t>2008</a:t>
            </a:r>
          </a:p>
        </p:txBody>
      </p:sp>
      <p:sp>
        <p:nvSpPr>
          <p:cNvPr id="11266" name="Text Box 2"/>
          <p:cNvSpPr txBox="1">
            <a:spLocks noChangeArrowheads="1"/>
          </p:cNvSpPr>
          <p:nvPr/>
        </p:nvSpPr>
        <p:spPr bwMode="auto">
          <a:xfrm>
            <a:off x="381000" y="1614488"/>
            <a:ext cx="7848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
                <a:srgbClr val="FFFFFF"/>
              </a:buClr>
            </a:pPr>
            <a:r>
              <a:rPr lang="en-AU" altLang="en-US" sz="1800" i="1">
                <a:solidFill>
                  <a:srgbClr val="FFFFFF"/>
                </a:solidFill>
              </a:rPr>
              <a:t>What sort of plants would you like to have growing at your house?</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44713"/>
            <a:ext cx="5170488" cy="3433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alt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altLang="en-US"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1482</Words>
  <Application>Microsoft Office PowerPoint</Application>
  <PresentationFormat>On-screen Show (4:3)</PresentationFormat>
  <Paragraphs>226</Paragraphs>
  <Slides>14</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Calibri</vt:lpstr>
      <vt:lpstr>ＭＳ Ｐゴシック</vt:lpstr>
      <vt:lpstr>Arial</vt:lpstr>
      <vt:lpstr>MS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Clinton Wong</dc:creator>
  <cp:lastModifiedBy>Melina Mallos</cp:lastModifiedBy>
  <cp:revision>23</cp:revision>
  <dcterms:modified xsi:type="dcterms:W3CDTF">2015-05-22T06:42:23Z</dcterms:modified>
</cp:coreProperties>
</file>